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82" r:id="rId5"/>
    <p:sldId id="275" r:id="rId6"/>
    <p:sldId id="273" r:id="rId7"/>
    <p:sldId id="284" r:id="rId8"/>
    <p:sldId id="285" r:id="rId9"/>
    <p:sldId id="286" r:id="rId10"/>
    <p:sldId id="281" r:id="rId11"/>
    <p:sldId id="287" r:id="rId12"/>
    <p:sldId id="268" r:id="rId13"/>
    <p:sldId id="269" r:id="rId14"/>
    <p:sldId id="280" r:id="rId15"/>
    <p:sldId id="272" r:id="rId16"/>
    <p:sldId id="271" r:id="rId17"/>
    <p:sldId id="267" r:id="rId18"/>
    <p:sldId id="291" r:id="rId19"/>
    <p:sldId id="274" r:id="rId20"/>
    <p:sldId id="259" r:id="rId21"/>
    <p:sldId id="264" r:id="rId22"/>
    <p:sldId id="270" r:id="rId23"/>
    <p:sldId id="278" r:id="rId24"/>
    <p:sldId id="290" r:id="rId25"/>
    <p:sldId id="279" r:id="rId26"/>
    <p:sldId id="288" r:id="rId27"/>
    <p:sldId id="289" r:id="rId28"/>
    <p:sldId id="292" r:id="rId29"/>
    <p:sldId id="293" r:id="rId30"/>
    <p:sldId id="283"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00" autoAdjust="0"/>
  </p:normalViewPr>
  <p:slideViewPr>
    <p:cSldViewPr snapToGrid="0" showGuides="1">
      <p:cViewPr varScale="1">
        <p:scale>
          <a:sx n="81" d="100"/>
          <a:sy n="81" d="100"/>
        </p:scale>
        <p:origin x="725" y="72"/>
      </p:cViewPr>
      <p:guideLst>
        <p:guide orient="horz" pos="2137"/>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8EAEB-8ABA-45BD-8FA2-8AA898D8DC01}" type="datetimeFigureOut">
              <a:rPr lang="zh-CN" altLang="en-US" smtClean="0"/>
              <a:t>2019/4/7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D0E32-8495-4B94-B9EB-1688586AFFE9}" type="slidenum">
              <a:rPr lang="zh-CN" altLang="en-US" smtClean="0"/>
              <a:t>‹#›</a:t>
            </a:fld>
            <a:endParaRPr lang="zh-CN" altLang="en-US"/>
          </a:p>
        </p:txBody>
      </p:sp>
    </p:spTree>
    <p:extLst>
      <p:ext uri="{BB962C8B-B14F-4D97-AF65-F5344CB8AC3E}">
        <p14:creationId xmlns:p14="http://schemas.microsoft.com/office/powerpoint/2010/main" val="647350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a:t>
            </a:fld>
            <a:endParaRPr lang="zh-CN" altLang="en-US"/>
          </a:p>
        </p:txBody>
      </p:sp>
    </p:spTree>
    <p:extLst>
      <p:ext uri="{BB962C8B-B14F-4D97-AF65-F5344CB8AC3E}">
        <p14:creationId xmlns:p14="http://schemas.microsoft.com/office/powerpoint/2010/main" val="3533908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10</a:t>
            </a:fld>
            <a:endParaRPr lang="zh-CN" altLang="en-US"/>
          </a:p>
        </p:txBody>
      </p:sp>
    </p:spTree>
    <p:extLst>
      <p:ext uri="{BB962C8B-B14F-4D97-AF65-F5344CB8AC3E}">
        <p14:creationId xmlns:p14="http://schemas.microsoft.com/office/powerpoint/2010/main" val="272855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11</a:t>
            </a:fld>
            <a:endParaRPr lang="zh-CN" altLang="en-US"/>
          </a:p>
        </p:txBody>
      </p:sp>
    </p:spTree>
    <p:extLst>
      <p:ext uri="{BB962C8B-B14F-4D97-AF65-F5344CB8AC3E}">
        <p14:creationId xmlns:p14="http://schemas.microsoft.com/office/powerpoint/2010/main" val="3174769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12</a:t>
            </a:fld>
            <a:endParaRPr lang="zh-CN" altLang="en-US"/>
          </a:p>
        </p:txBody>
      </p:sp>
    </p:spTree>
    <p:extLst>
      <p:ext uri="{BB962C8B-B14F-4D97-AF65-F5344CB8AC3E}">
        <p14:creationId xmlns:p14="http://schemas.microsoft.com/office/powerpoint/2010/main" val="275532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13</a:t>
            </a:fld>
            <a:endParaRPr lang="zh-CN" altLang="en-US"/>
          </a:p>
        </p:txBody>
      </p:sp>
    </p:spTree>
    <p:extLst>
      <p:ext uri="{BB962C8B-B14F-4D97-AF65-F5344CB8AC3E}">
        <p14:creationId xmlns:p14="http://schemas.microsoft.com/office/powerpoint/2010/main" val="2776630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14</a:t>
            </a:fld>
            <a:endParaRPr lang="zh-CN" altLang="en-US"/>
          </a:p>
        </p:txBody>
      </p:sp>
    </p:spTree>
    <p:extLst>
      <p:ext uri="{BB962C8B-B14F-4D97-AF65-F5344CB8AC3E}">
        <p14:creationId xmlns:p14="http://schemas.microsoft.com/office/powerpoint/2010/main" val="256260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15</a:t>
            </a:fld>
            <a:endParaRPr lang="zh-CN" altLang="en-US"/>
          </a:p>
        </p:txBody>
      </p:sp>
    </p:spTree>
    <p:extLst>
      <p:ext uri="{BB962C8B-B14F-4D97-AF65-F5344CB8AC3E}">
        <p14:creationId xmlns:p14="http://schemas.microsoft.com/office/powerpoint/2010/main" val="1870614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16</a:t>
            </a:fld>
            <a:endParaRPr lang="zh-CN" altLang="en-US"/>
          </a:p>
        </p:txBody>
      </p:sp>
    </p:spTree>
    <p:extLst>
      <p:ext uri="{BB962C8B-B14F-4D97-AF65-F5344CB8AC3E}">
        <p14:creationId xmlns:p14="http://schemas.microsoft.com/office/powerpoint/2010/main" val="3456114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17</a:t>
            </a:fld>
            <a:endParaRPr lang="zh-CN" altLang="en-US"/>
          </a:p>
        </p:txBody>
      </p:sp>
    </p:spTree>
    <p:extLst>
      <p:ext uri="{BB962C8B-B14F-4D97-AF65-F5344CB8AC3E}">
        <p14:creationId xmlns:p14="http://schemas.microsoft.com/office/powerpoint/2010/main" val="3367495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18</a:t>
            </a:fld>
            <a:endParaRPr lang="zh-CN" altLang="en-US"/>
          </a:p>
        </p:txBody>
      </p:sp>
    </p:spTree>
    <p:extLst>
      <p:ext uri="{BB962C8B-B14F-4D97-AF65-F5344CB8AC3E}">
        <p14:creationId xmlns:p14="http://schemas.microsoft.com/office/powerpoint/2010/main" val="4080920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19</a:t>
            </a:fld>
            <a:endParaRPr lang="zh-CN" altLang="en-US"/>
          </a:p>
        </p:txBody>
      </p:sp>
    </p:spTree>
    <p:extLst>
      <p:ext uri="{BB962C8B-B14F-4D97-AF65-F5344CB8AC3E}">
        <p14:creationId xmlns:p14="http://schemas.microsoft.com/office/powerpoint/2010/main" val="81371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2</a:t>
            </a:fld>
            <a:endParaRPr lang="zh-CN" altLang="en-US"/>
          </a:p>
        </p:txBody>
      </p:sp>
    </p:spTree>
    <p:extLst>
      <p:ext uri="{BB962C8B-B14F-4D97-AF65-F5344CB8AC3E}">
        <p14:creationId xmlns:p14="http://schemas.microsoft.com/office/powerpoint/2010/main" val="822659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20</a:t>
            </a:fld>
            <a:endParaRPr lang="zh-CN" altLang="en-US"/>
          </a:p>
        </p:txBody>
      </p:sp>
    </p:spTree>
    <p:extLst>
      <p:ext uri="{BB962C8B-B14F-4D97-AF65-F5344CB8AC3E}">
        <p14:creationId xmlns:p14="http://schemas.microsoft.com/office/powerpoint/2010/main" val="1199152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21</a:t>
            </a:fld>
            <a:endParaRPr lang="zh-CN" altLang="en-US"/>
          </a:p>
        </p:txBody>
      </p:sp>
    </p:spTree>
    <p:extLst>
      <p:ext uri="{BB962C8B-B14F-4D97-AF65-F5344CB8AC3E}">
        <p14:creationId xmlns:p14="http://schemas.microsoft.com/office/powerpoint/2010/main" val="4018270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22</a:t>
            </a:fld>
            <a:endParaRPr lang="zh-CN" altLang="en-US"/>
          </a:p>
        </p:txBody>
      </p:sp>
    </p:spTree>
    <p:extLst>
      <p:ext uri="{BB962C8B-B14F-4D97-AF65-F5344CB8AC3E}">
        <p14:creationId xmlns:p14="http://schemas.microsoft.com/office/powerpoint/2010/main" val="974101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23</a:t>
            </a:fld>
            <a:endParaRPr lang="zh-CN" altLang="en-US"/>
          </a:p>
        </p:txBody>
      </p:sp>
    </p:spTree>
    <p:extLst>
      <p:ext uri="{BB962C8B-B14F-4D97-AF65-F5344CB8AC3E}">
        <p14:creationId xmlns:p14="http://schemas.microsoft.com/office/powerpoint/2010/main" val="591880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24</a:t>
            </a:fld>
            <a:endParaRPr lang="zh-CN" altLang="en-US"/>
          </a:p>
        </p:txBody>
      </p:sp>
    </p:spTree>
    <p:extLst>
      <p:ext uri="{BB962C8B-B14F-4D97-AF65-F5344CB8AC3E}">
        <p14:creationId xmlns:p14="http://schemas.microsoft.com/office/powerpoint/2010/main" val="1028703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25</a:t>
            </a:fld>
            <a:endParaRPr lang="zh-CN" altLang="en-US"/>
          </a:p>
        </p:txBody>
      </p:sp>
    </p:spTree>
    <p:extLst>
      <p:ext uri="{BB962C8B-B14F-4D97-AF65-F5344CB8AC3E}">
        <p14:creationId xmlns:p14="http://schemas.microsoft.com/office/powerpoint/2010/main" val="1147700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26</a:t>
            </a:fld>
            <a:endParaRPr lang="zh-CN" altLang="en-US"/>
          </a:p>
        </p:txBody>
      </p:sp>
    </p:spTree>
    <p:extLst>
      <p:ext uri="{BB962C8B-B14F-4D97-AF65-F5344CB8AC3E}">
        <p14:creationId xmlns:p14="http://schemas.microsoft.com/office/powerpoint/2010/main" val="737780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27</a:t>
            </a:fld>
            <a:endParaRPr lang="zh-CN" altLang="en-US"/>
          </a:p>
        </p:txBody>
      </p:sp>
    </p:spTree>
    <p:extLst>
      <p:ext uri="{BB962C8B-B14F-4D97-AF65-F5344CB8AC3E}">
        <p14:creationId xmlns:p14="http://schemas.microsoft.com/office/powerpoint/2010/main" val="2408543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28</a:t>
            </a:fld>
            <a:endParaRPr lang="zh-CN" altLang="en-US"/>
          </a:p>
        </p:txBody>
      </p:sp>
    </p:spTree>
    <p:extLst>
      <p:ext uri="{BB962C8B-B14F-4D97-AF65-F5344CB8AC3E}">
        <p14:creationId xmlns:p14="http://schemas.microsoft.com/office/powerpoint/2010/main" val="383207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29</a:t>
            </a:fld>
            <a:endParaRPr lang="zh-CN" altLang="en-US"/>
          </a:p>
        </p:txBody>
      </p:sp>
    </p:spTree>
    <p:extLst>
      <p:ext uri="{BB962C8B-B14F-4D97-AF65-F5344CB8AC3E}">
        <p14:creationId xmlns:p14="http://schemas.microsoft.com/office/powerpoint/2010/main" val="661797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3</a:t>
            </a:fld>
            <a:endParaRPr lang="zh-CN" altLang="en-US"/>
          </a:p>
        </p:txBody>
      </p:sp>
    </p:spTree>
    <p:extLst>
      <p:ext uri="{BB962C8B-B14F-4D97-AF65-F5344CB8AC3E}">
        <p14:creationId xmlns:p14="http://schemas.microsoft.com/office/powerpoint/2010/main" val="3790684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30</a:t>
            </a:fld>
            <a:endParaRPr lang="zh-CN" altLang="en-US"/>
          </a:p>
        </p:txBody>
      </p:sp>
    </p:spTree>
    <p:extLst>
      <p:ext uri="{BB962C8B-B14F-4D97-AF65-F5344CB8AC3E}">
        <p14:creationId xmlns:p14="http://schemas.microsoft.com/office/powerpoint/2010/main" val="393855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4</a:t>
            </a:fld>
            <a:endParaRPr lang="zh-CN" altLang="en-US"/>
          </a:p>
        </p:txBody>
      </p:sp>
    </p:spTree>
    <p:extLst>
      <p:ext uri="{BB962C8B-B14F-4D97-AF65-F5344CB8AC3E}">
        <p14:creationId xmlns:p14="http://schemas.microsoft.com/office/powerpoint/2010/main" val="1161586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5</a:t>
            </a:fld>
            <a:endParaRPr lang="zh-CN" altLang="en-US"/>
          </a:p>
        </p:txBody>
      </p:sp>
    </p:spTree>
    <p:extLst>
      <p:ext uri="{BB962C8B-B14F-4D97-AF65-F5344CB8AC3E}">
        <p14:creationId xmlns:p14="http://schemas.microsoft.com/office/powerpoint/2010/main" val="954316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6</a:t>
            </a:fld>
            <a:endParaRPr lang="zh-CN" altLang="en-US"/>
          </a:p>
        </p:txBody>
      </p:sp>
    </p:spTree>
    <p:extLst>
      <p:ext uri="{BB962C8B-B14F-4D97-AF65-F5344CB8AC3E}">
        <p14:creationId xmlns:p14="http://schemas.microsoft.com/office/powerpoint/2010/main" val="3799695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7</a:t>
            </a:fld>
            <a:endParaRPr lang="zh-CN" altLang="en-US"/>
          </a:p>
        </p:txBody>
      </p:sp>
    </p:spTree>
    <p:extLst>
      <p:ext uri="{BB962C8B-B14F-4D97-AF65-F5344CB8AC3E}">
        <p14:creationId xmlns:p14="http://schemas.microsoft.com/office/powerpoint/2010/main" val="2525238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8</a:t>
            </a:fld>
            <a:endParaRPr lang="zh-CN" altLang="en-US"/>
          </a:p>
        </p:txBody>
      </p:sp>
    </p:spTree>
    <p:extLst>
      <p:ext uri="{BB962C8B-B14F-4D97-AF65-F5344CB8AC3E}">
        <p14:creationId xmlns:p14="http://schemas.microsoft.com/office/powerpoint/2010/main" val="2634193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DD0E32-8495-4B94-B9EB-1688586AFFE9}" type="slidenum">
              <a:rPr lang="zh-CN" altLang="en-US" smtClean="0"/>
              <a:t>9</a:t>
            </a:fld>
            <a:endParaRPr lang="zh-CN" altLang="en-US"/>
          </a:p>
        </p:txBody>
      </p:sp>
    </p:spTree>
    <p:extLst>
      <p:ext uri="{BB962C8B-B14F-4D97-AF65-F5344CB8AC3E}">
        <p14:creationId xmlns:p14="http://schemas.microsoft.com/office/powerpoint/2010/main" val="2623991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5AEDF2B-1547-4B58-B499-0846311A86E8}" type="datetimeFigureOut">
              <a:rPr lang="zh-CN" altLang="en-US" smtClean="0"/>
              <a:t>2019/4/7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A8578C1-365E-4489-A62B-7F2C74A62BB6}" type="slidenum">
              <a:rPr lang="zh-CN" altLang="en-US" smtClean="0"/>
              <a:t>‹#›</a:t>
            </a:fld>
            <a:endParaRPr lang="zh-CN" altLang="en-US"/>
          </a:p>
        </p:txBody>
      </p:sp>
    </p:spTree>
    <p:extLst>
      <p:ext uri="{BB962C8B-B14F-4D97-AF65-F5344CB8AC3E}">
        <p14:creationId xmlns:p14="http://schemas.microsoft.com/office/powerpoint/2010/main" val="298396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12192000" cy="2489200"/>
          </a:xfrm>
        </p:spPr>
        <p:txBody>
          <a:bodyPr/>
          <a:lstStyle/>
          <a:p>
            <a:endParaRPr lang="zh-CN" altLang="en-US"/>
          </a:p>
        </p:txBody>
      </p:sp>
    </p:spTree>
    <p:extLst>
      <p:ext uri="{BB962C8B-B14F-4D97-AF65-F5344CB8AC3E}">
        <p14:creationId xmlns:p14="http://schemas.microsoft.com/office/powerpoint/2010/main" val="3569041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4140200" y="1282700"/>
            <a:ext cx="2303630" cy="2273300"/>
          </a:xfrm>
          <a:custGeom>
            <a:avLst/>
            <a:gdLst>
              <a:gd name="connsiteX0" fmla="*/ 0 w 2303630"/>
              <a:gd name="connsiteY0" fmla="*/ 0 h 2273300"/>
              <a:gd name="connsiteX1" fmla="*/ 2303630 w 2303630"/>
              <a:gd name="connsiteY1" fmla="*/ 0 h 2273300"/>
              <a:gd name="connsiteX2" fmla="*/ 2303630 w 2303630"/>
              <a:gd name="connsiteY2" fmla="*/ 2273300 h 2273300"/>
              <a:gd name="connsiteX3" fmla="*/ 0 w 2303630"/>
              <a:gd name="connsiteY3" fmla="*/ 2273300 h 2273300"/>
            </a:gdLst>
            <a:ahLst/>
            <a:cxnLst>
              <a:cxn ang="0">
                <a:pos x="connsiteX0" y="connsiteY0"/>
              </a:cxn>
              <a:cxn ang="0">
                <a:pos x="connsiteX1" y="connsiteY1"/>
              </a:cxn>
              <a:cxn ang="0">
                <a:pos x="connsiteX2" y="connsiteY2"/>
              </a:cxn>
              <a:cxn ang="0">
                <a:pos x="connsiteX3" y="connsiteY3"/>
              </a:cxn>
            </a:cxnLst>
            <a:rect l="l" t="t" r="r" b="b"/>
            <a:pathLst>
              <a:path w="2303630" h="2273300">
                <a:moveTo>
                  <a:pt x="0" y="0"/>
                </a:moveTo>
                <a:lnTo>
                  <a:pt x="2303630" y="0"/>
                </a:lnTo>
                <a:lnTo>
                  <a:pt x="2303630" y="2273300"/>
                </a:lnTo>
                <a:lnTo>
                  <a:pt x="0" y="2273300"/>
                </a:lnTo>
                <a:close/>
              </a:path>
            </a:pathLst>
          </a:custGeom>
        </p:spPr>
        <p:txBody>
          <a:bodyPr wrap="square">
            <a:noAutofit/>
          </a:bodyPr>
          <a:lstStyle/>
          <a:p>
            <a:endParaRPr lang="zh-CN" altLang="en-US" dirty="0"/>
          </a:p>
        </p:txBody>
      </p:sp>
      <p:sp>
        <p:nvSpPr>
          <p:cNvPr id="14" name="图片占位符 13"/>
          <p:cNvSpPr>
            <a:spLocks noGrp="1"/>
          </p:cNvSpPr>
          <p:nvPr>
            <p:ph type="pic" sz="quarter" idx="11"/>
          </p:nvPr>
        </p:nvSpPr>
        <p:spPr>
          <a:xfrm>
            <a:off x="6614235" y="1282700"/>
            <a:ext cx="2303630" cy="2273300"/>
          </a:xfrm>
          <a:custGeom>
            <a:avLst/>
            <a:gdLst>
              <a:gd name="connsiteX0" fmla="*/ 0 w 2303630"/>
              <a:gd name="connsiteY0" fmla="*/ 0 h 2273300"/>
              <a:gd name="connsiteX1" fmla="*/ 2303630 w 2303630"/>
              <a:gd name="connsiteY1" fmla="*/ 0 h 2273300"/>
              <a:gd name="connsiteX2" fmla="*/ 2303630 w 2303630"/>
              <a:gd name="connsiteY2" fmla="*/ 2273300 h 2273300"/>
              <a:gd name="connsiteX3" fmla="*/ 0 w 2303630"/>
              <a:gd name="connsiteY3" fmla="*/ 2273300 h 2273300"/>
            </a:gdLst>
            <a:ahLst/>
            <a:cxnLst>
              <a:cxn ang="0">
                <a:pos x="connsiteX0" y="connsiteY0"/>
              </a:cxn>
              <a:cxn ang="0">
                <a:pos x="connsiteX1" y="connsiteY1"/>
              </a:cxn>
              <a:cxn ang="0">
                <a:pos x="connsiteX2" y="connsiteY2"/>
              </a:cxn>
              <a:cxn ang="0">
                <a:pos x="connsiteX3" y="connsiteY3"/>
              </a:cxn>
            </a:cxnLst>
            <a:rect l="l" t="t" r="r" b="b"/>
            <a:pathLst>
              <a:path w="2303630" h="2273300">
                <a:moveTo>
                  <a:pt x="0" y="0"/>
                </a:moveTo>
                <a:lnTo>
                  <a:pt x="2303630" y="0"/>
                </a:lnTo>
                <a:lnTo>
                  <a:pt x="2303630" y="2273300"/>
                </a:lnTo>
                <a:lnTo>
                  <a:pt x="0" y="2273300"/>
                </a:lnTo>
                <a:close/>
              </a:path>
            </a:pathLst>
          </a:custGeom>
        </p:spPr>
        <p:txBody>
          <a:bodyPr wrap="square">
            <a:noAutofit/>
          </a:bodyPr>
          <a:lstStyle/>
          <a:p>
            <a:endParaRPr lang="zh-CN" altLang="en-US" dirty="0"/>
          </a:p>
        </p:txBody>
      </p:sp>
      <p:sp>
        <p:nvSpPr>
          <p:cNvPr id="15" name="图片占位符 14"/>
          <p:cNvSpPr>
            <a:spLocks noGrp="1"/>
          </p:cNvSpPr>
          <p:nvPr>
            <p:ph type="pic" sz="quarter" idx="12"/>
          </p:nvPr>
        </p:nvSpPr>
        <p:spPr>
          <a:xfrm>
            <a:off x="9088270" y="1282700"/>
            <a:ext cx="2303630" cy="2273300"/>
          </a:xfrm>
          <a:custGeom>
            <a:avLst/>
            <a:gdLst>
              <a:gd name="connsiteX0" fmla="*/ 0 w 2303630"/>
              <a:gd name="connsiteY0" fmla="*/ 0 h 2273300"/>
              <a:gd name="connsiteX1" fmla="*/ 2303630 w 2303630"/>
              <a:gd name="connsiteY1" fmla="*/ 0 h 2273300"/>
              <a:gd name="connsiteX2" fmla="*/ 2303630 w 2303630"/>
              <a:gd name="connsiteY2" fmla="*/ 2273300 h 2273300"/>
              <a:gd name="connsiteX3" fmla="*/ 0 w 2303630"/>
              <a:gd name="connsiteY3" fmla="*/ 2273300 h 2273300"/>
            </a:gdLst>
            <a:ahLst/>
            <a:cxnLst>
              <a:cxn ang="0">
                <a:pos x="connsiteX0" y="connsiteY0"/>
              </a:cxn>
              <a:cxn ang="0">
                <a:pos x="connsiteX1" y="connsiteY1"/>
              </a:cxn>
              <a:cxn ang="0">
                <a:pos x="connsiteX2" y="connsiteY2"/>
              </a:cxn>
              <a:cxn ang="0">
                <a:pos x="connsiteX3" y="connsiteY3"/>
              </a:cxn>
            </a:cxnLst>
            <a:rect l="l" t="t" r="r" b="b"/>
            <a:pathLst>
              <a:path w="2303630" h="2273300">
                <a:moveTo>
                  <a:pt x="0" y="0"/>
                </a:moveTo>
                <a:lnTo>
                  <a:pt x="2303630" y="0"/>
                </a:lnTo>
                <a:lnTo>
                  <a:pt x="2303630" y="2273300"/>
                </a:lnTo>
                <a:lnTo>
                  <a:pt x="0" y="2273300"/>
                </a:ln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2299065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489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AEDF2B-1547-4B58-B499-0846311A86E8}" type="datetimeFigureOut">
              <a:rPr lang="zh-CN" altLang="en-US" smtClean="0"/>
              <a:t>2019/4/7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A8578C1-365E-4489-A62B-7F2C74A62BB6}" type="slidenum">
              <a:rPr lang="zh-CN" altLang="en-US" smtClean="0"/>
              <a:t>‹#›</a:t>
            </a:fld>
            <a:endParaRPr lang="zh-CN" altLang="en-US"/>
          </a:p>
        </p:txBody>
      </p:sp>
    </p:spTree>
    <p:extLst>
      <p:ext uri="{BB962C8B-B14F-4D97-AF65-F5344CB8AC3E}">
        <p14:creationId xmlns:p14="http://schemas.microsoft.com/office/powerpoint/2010/main" val="1842678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913085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0" name="图片占位符 19"/>
          <p:cNvSpPr>
            <a:spLocks noGrp="1"/>
          </p:cNvSpPr>
          <p:nvPr>
            <p:ph type="pic" sz="quarter" idx="1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zh-CN" altLang="en-US"/>
          </a:p>
        </p:txBody>
      </p:sp>
      <p:sp>
        <p:nvSpPr>
          <p:cNvPr id="14" name="图片占位符 13"/>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98936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884530" y="1917700"/>
            <a:ext cx="2706656" cy="3022600"/>
          </a:xfrm>
          <a:custGeom>
            <a:avLst/>
            <a:gdLst>
              <a:gd name="connsiteX0" fmla="*/ 169166 w 2706656"/>
              <a:gd name="connsiteY0" fmla="*/ 0 h 3022600"/>
              <a:gd name="connsiteX1" fmla="*/ 2537490 w 2706656"/>
              <a:gd name="connsiteY1" fmla="*/ 0 h 3022600"/>
              <a:gd name="connsiteX2" fmla="*/ 2706656 w 2706656"/>
              <a:gd name="connsiteY2" fmla="*/ 169166 h 3022600"/>
              <a:gd name="connsiteX3" fmla="*/ 2706656 w 2706656"/>
              <a:gd name="connsiteY3" fmla="*/ 2853434 h 3022600"/>
              <a:gd name="connsiteX4" fmla="*/ 2537490 w 2706656"/>
              <a:gd name="connsiteY4" fmla="*/ 3022600 h 3022600"/>
              <a:gd name="connsiteX5" fmla="*/ 169166 w 2706656"/>
              <a:gd name="connsiteY5" fmla="*/ 3022600 h 3022600"/>
              <a:gd name="connsiteX6" fmla="*/ 0 w 2706656"/>
              <a:gd name="connsiteY6" fmla="*/ 2853434 h 3022600"/>
              <a:gd name="connsiteX7" fmla="*/ 0 w 2706656"/>
              <a:gd name="connsiteY7" fmla="*/ 169166 h 3022600"/>
              <a:gd name="connsiteX8" fmla="*/ 169166 w 2706656"/>
              <a:gd name="connsiteY8" fmla="*/ 0 h 302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6656" h="3022600">
                <a:moveTo>
                  <a:pt x="169166" y="0"/>
                </a:moveTo>
                <a:lnTo>
                  <a:pt x="2537490" y="0"/>
                </a:lnTo>
                <a:cubicBezTo>
                  <a:pt x="2630918" y="0"/>
                  <a:pt x="2706656" y="75738"/>
                  <a:pt x="2706656" y="169166"/>
                </a:cubicBezTo>
                <a:lnTo>
                  <a:pt x="2706656" y="2853434"/>
                </a:lnTo>
                <a:cubicBezTo>
                  <a:pt x="2706656" y="2946862"/>
                  <a:pt x="2630918" y="3022600"/>
                  <a:pt x="2537490" y="3022600"/>
                </a:cubicBezTo>
                <a:lnTo>
                  <a:pt x="169166" y="3022600"/>
                </a:lnTo>
                <a:cubicBezTo>
                  <a:pt x="75738" y="3022600"/>
                  <a:pt x="0" y="2946862"/>
                  <a:pt x="0" y="2853434"/>
                </a:cubicBezTo>
                <a:lnTo>
                  <a:pt x="0" y="169166"/>
                </a:lnTo>
                <a:cubicBezTo>
                  <a:pt x="0" y="75738"/>
                  <a:pt x="75738" y="0"/>
                  <a:pt x="169166" y="0"/>
                </a:cubicBezTo>
                <a:close/>
              </a:path>
            </a:pathLst>
          </a:custGeom>
        </p:spPr>
        <p:txBody>
          <a:bodyPr wrap="square">
            <a:noAutofit/>
          </a:bodyPr>
          <a:lstStyle/>
          <a:p>
            <a:endParaRPr lang="zh-CN" altLang="en-US" dirty="0"/>
          </a:p>
        </p:txBody>
      </p:sp>
      <p:sp>
        <p:nvSpPr>
          <p:cNvPr id="12" name="图片占位符 11"/>
          <p:cNvSpPr>
            <a:spLocks noGrp="1"/>
          </p:cNvSpPr>
          <p:nvPr>
            <p:ph type="pic" sz="quarter" idx="11"/>
          </p:nvPr>
        </p:nvSpPr>
        <p:spPr>
          <a:xfrm>
            <a:off x="8600815" y="1917700"/>
            <a:ext cx="2706656" cy="3022600"/>
          </a:xfrm>
          <a:custGeom>
            <a:avLst/>
            <a:gdLst>
              <a:gd name="connsiteX0" fmla="*/ 169166 w 2706656"/>
              <a:gd name="connsiteY0" fmla="*/ 0 h 3022600"/>
              <a:gd name="connsiteX1" fmla="*/ 2537490 w 2706656"/>
              <a:gd name="connsiteY1" fmla="*/ 0 h 3022600"/>
              <a:gd name="connsiteX2" fmla="*/ 2706656 w 2706656"/>
              <a:gd name="connsiteY2" fmla="*/ 169166 h 3022600"/>
              <a:gd name="connsiteX3" fmla="*/ 2706656 w 2706656"/>
              <a:gd name="connsiteY3" fmla="*/ 2853434 h 3022600"/>
              <a:gd name="connsiteX4" fmla="*/ 2537490 w 2706656"/>
              <a:gd name="connsiteY4" fmla="*/ 3022600 h 3022600"/>
              <a:gd name="connsiteX5" fmla="*/ 169166 w 2706656"/>
              <a:gd name="connsiteY5" fmla="*/ 3022600 h 3022600"/>
              <a:gd name="connsiteX6" fmla="*/ 0 w 2706656"/>
              <a:gd name="connsiteY6" fmla="*/ 2853434 h 3022600"/>
              <a:gd name="connsiteX7" fmla="*/ 0 w 2706656"/>
              <a:gd name="connsiteY7" fmla="*/ 169166 h 3022600"/>
              <a:gd name="connsiteX8" fmla="*/ 169166 w 2706656"/>
              <a:gd name="connsiteY8" fmla="*/ 0 h 302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6656" h="3022600">
                <a:moveTo>
                  <a:pt x="169166" y="0"/>
                </a:moveTo>
                <a:lnTo>
                  <a:pt x="2537490" y="0"/>
                </a:lnTo>
                <a:cubicBezTo>
                  <a:pt x="2630918" y="0"/>
                  <a:pt x="2706656" y="75738"/>
                  <a:pt x="2706656" y="169166"/>
                </a:cubicBezTo>
                <a:lnTo>
                  <a:pt x="2706656" y="2853434"/>
                </a:lnTo>
                <a:cubicBezTo>
                  <a:pt x="2706656" y="2946862"/>
                  <a:pt x="2630918" y="3022600"/>
                  <a:pt x="2537490" y="3022600"/>
                </a:cubicBezTo>
                <a:lnTo>
                  <a:pt x="169166" y="3022600"/>
                </a:lnTo>
                <a:cubicBezTo>
                  <a:pt x="75738" y="3022600"/>
                  <a:pt x="0" y="2946862"/>
                  <a:pt x="0" y="2853434"/>
                </a:cubicBezTo>
                <a:lnTo>
                  <a:pt x="0" y="169166"/>
                </a:lnTo>
                <a:cubicBezTo>
                  <a:pt x="0" y="75738"/>
                  <a:pt x="75738" y="0"/>
                  <a:pt x="169166" y="0"/>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126968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155700" y="1562100"/>
            <a:ext cx="3086100" cy="4330700"/>
          </a:xfrm>
          <a:custGeom>
            <a:avLst/>
            <a:gdLst>
              <a:gd name="connsiteX0" fmla="*/ 0 w 3086100"/>
              <a:gd name="connsiteY0" fmla="*/ 0 h 4330700"/>
              <a:gd name="connsiteX1" fmla="*/ 3086100 w 3086100"/>
              <a:gd name="connsiteY1" fmla="*/ 0 h 4330700"/>
              <a:gd name="connsiteX2" fmla="*/ 3086100 w 3086100"/>
              <a:gd name="connsiteY2" fmla="*/ 4330700 h 4330700"/>
              <a:gd name="connsiteX3" fmla="*/ 0 w 3086100"/>
              <a:gd name="connsiteY3" fmla="*/ 4330700 h 4330700"/>
            </a:gdLst>
            <a:ahLst/>
            <a:cxnLst>
              <a:cxn ang="0">
                <a:pos x="connsiteX0" y="connsiteY0"/>
              </a:cxn>
              <a:cxn ang="0">
                <a:pos x="connsiteX1" y="connsiteY1"/>
              </a:cxn>
              <a:cxn ang="0">
                <a:pos x="connsiteX2" y="connsiteY2"/>
              </a:cxn>
              <a:cxn ang="0">
                <a:pos x="connsiteX3" y="connsiteY3"/>
              </a:cxn>
            </a:cxnLst>
            <a:rect l="l" t="t" r="r" b="b"/>
            <a:pathLst>
              <a:path w="3086100" h="4330700">
                <a:moveTo>
                  <a:pt x="0" y="0"/>
                </a:moveTo>
                <a:lnTo>
                  <a:pt x="3086100" y="0"/>
                </a:lnTo>
                <a:lnTo>
                  <a:pt x="3086100" y="4330700"/>
                </a:lnTo>
                <a:lnTo>
                  <a:pt x="0" y="433070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70397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4787900" y="2120900"/>
            <a:ext cx="2616200" cy="2616200"/>
          </a:xfrm>
          <a:custGeom>
            <a:avLst/>
            <a:gdLst>
              <a:gd name="connsiteX0" fmla="*/ 1308100 w 2616200"/>
              <a:gd name="connsiteY0" fmla="*/ 0 h 2616200"/>
              <a:gd name="connsiteX1" fmla="*/ 2616200 w 2616200"/>
              <a:gd name="connsiteY1" fmla="*/ 1308100 h 2616200"/>
              <a:gd name="connsiteX2" fmla="*/ 1308100 w 2616200"/>
              <a:gd name="connsiteY2" fmla="*/ 2616200 h 2616200"/>
              <a:gd name="connsiteX3" fmla="*/ 0 w 2616200"/>
              <a:gd name="connsiteY3" fmla="*/ 1308100 h 2616200"/>
              <a:gd name="connsiteX4" fmla="*/ 1308100 w 2616200"/>
              <a:gd name="connsiteY4" fmla="*/ 0 h 261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6200" h="2616200">
                <a:moveTo>
                  <a:pt x="1308100" y="0"/>
                </a:moveTo>
                <a:cubicBezTo>
                  <a:pt x="2030544" y="0"/>
                  <a:pt x="2616200" y="585656"/>
                  <a:pt x="2616200" y="1308100"/>
                </a:cubicBezTo>
                <a:cubicBezTo>
                  <a:pt x="2616200" y="2030544"/>
                  <a:pt x="2030544" y="2616200"/>
                  <a:pt x="1308100" y="2616200"/>
                </a:cubicBezTo>
                <a:cubicBezTo>
                  <a:pt x="585656" y="2616200"/>
                  <a:pt x="0" y="2030544"/>
                  <a:pt x="0" y="1308100"/>
                </a:cubicBezTo>
                <a:cubicBezTo>
                  <a:pt x="0" y="585656"/>
                  <a:pt x="585656" y="0"/>
                  <a:pt x="130810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5551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3" name="图片占位符 12"/>
          <p:cNvSpPr>
            <a:spLocks noGrp="1"/>
          </p:cNvSpPr>
          <p:nvPr>
            <p:ph type="pic" sz="quarter" idx="10"/>
          </p:nvPr>
        </p:nvSpPr>
        <p:spPr>
          <a:xfrm>
            <a:off x="6870700" y="1460500"/>
            <a:ext cx="1841500" cy="1841500"/>
          </a:xfrm>
          <a:custGeom>
            <a:avLst/>
            <a:gdLst>
              <a:gd name="connsiteX0" fmla="*/ 306923 w 1841500"/>
              <a:gd name="connsiteY0" fmla="*/ 0 h 1841500"/>
              <a:gd name="connsiteX1" fmla="*/ 1534577 w 1841500"/>
              <a:gd name="connsiteY1" fmla="*/ 0 h 1841500"/>
              <a:gd name="connsiteX2" fmla="*/ 1841500 w 1841500"/>
              <a:gd name="connsiteY2" fmla="*/ 306923 h 1841500"/>
              <a:gd name="connsiteX3" fmla="*/ 1841500 w 1841500"/>
              <a:gd name="connsiteY3" fmla="*/ 1534577 h 1841500"/>
              <a:gd name="connsiteX4" fmla="*/ 1534577 w 1841500"/>
              <a:gd name="connsiteY4" fmla="*/ 1841500 h 1841500"/>
              <a:gd name="connsiteX5" fmla="*/ 306923 w 1841500"/>
              <a:gd name="connsiteY5" fmla="*/ 1841500 h 1841500"/>
              <a:gd name="connsiteX6" fmla="*/ 0 w 1841500"/>
              <a:gd name="connsiteY6" fmla="*/ 1534577 h 1841500"/>
              <a:gd name="connsiteX7" fmla="*/ 0 w 1841500"/>
              <a:gd name="connsiteY7" fmla="*/ 306923 h 1841500"/>
              <a:gd name="connsiteX8" fmla="*/ 306923 w 1841500"/>
              <a:gd name="connsiteY8" fmla="*/ 0 h 18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00" h="1841500">
                <a:moveTo>
                  <a:pt x="306923" y="0"/>
                </a:moveTo>
                <a:lnTo>
                  <a:pt x="1534577" y="0"/>
                </a:lnTo>
                <a:cubicBezTo>
                  <a:pt x="1704086" y="0"/>
                  <a:pt x="1841500" y="137414"/>
                  <a:pt x="1841500" y="306923"/>
                </a:cubicBezTo>
                <a:lnTo>
                  <a:pt x="1841500" y="1534577"/>
                </a:lnTo>
                <a:cubicBezTo>
                  <a:pt x="1841500" y="1704086"/>
                  <a:pt x="1704086" y="1841500"/>
                  <a:pt x="1534577" y="1841500"/>
                </a:cubicBezTo>
                <a:lnTo>
                  <a:pt x="306923" y="1841500"/>
                </a:lnTo>
                <a:cubicBezTo>
                  <a:pt x="137414" y="1841500"/>
                  <a:pt x="0" y="1704086"/>
                  <a:pt x="0" y="1534577"/>
                </a:cubicBezTo>
                <a:lnTo>
                  <a:pt x="0" y="306923"/>
                </a:lnTo>
                <a:cubicBezTo>
                  <a:pt x="0" y="137414"/>
                  <a:pt x="137414" y="0"/>
                  <a:pt x="306923" y="0"/>
                </a:cubicBezTo>
                <a:close/>
              </a:path>
            </a:pathLst>
          </a:custGeom>
        </p:spPr>
        <p:txBody>
          <a:bodyPr wrap="square">
            <a:noAutofit/>
          </a:bodyPr>
          <a:lstStyle/>
          <a:p>
            <a:endParaRPr lang="zh-CN" altLang="en-US" dirty="0"/>
          </a:p>
        </p:txBody>
      </p:sp>
      <p:sp>
        <p:nvSpPr>
          <p:cNvPr id="14" name="图片占位符 13"/>
          <p:cNvSpPr>
            <a:spLocks noGrp="1"/>
          </p:cNvSpPr>
          <p:nvPr>
            <p:ph type="pic" sz="quarter" idx="11"/>
          </p:nvPr>
        </p:nvSpPr>
        <p:spPr>
          <a:xfrm>
            <a:off x="9207500" y="1460500"/>
            <a:ext cx="1841500" cy="1841500"/>
          </a:xfrm>
          <a:custGeom>
            <a:avLst/>
            <a:gdLst>
              <a:gd name="connsiteX0" fmla="*/ 306923 w 1841500"/>
              <a:gd name="connsiteY0" fmla="*/ 0 h 1841500"/>
              <a:gd name="connsiteX1" fmla="*/ 1534577 w 1841500"/>
              <a:gd name="connsiteY1" fmla="*/ 0 h 1841500"/>
              <a:gd name="connsiteX2" fmla="*/ 1841500 w 1841500"/>
              <a:gd name="connsiteY2" fmla="*/ 306923 h 1841500"/>
              <a:gd name="connsiteX3" fmla="*/ 1841500 w 1841500"/>
              <a:gd name="connsiteY3" fmla="*/ 1534577 h 1841500"/>
              <a:gd name="connsiteX4" fmla="*/ 1534577 w 1841500"/>
              <a:gd name="connsiteY4" fmla="*/ 1841500 h 1841500"/>
              <a:gd name="connsiteX5" fmla="*/ 306923 w 1841500"/>
              <a:gd name="connsiteY5" fmla="*/ 1841500 h 1841500"/>
              <a:gd name="connsiteX6" fmla="*/ 0 w 1841500"/>
              <a:gd name="connsiteY6" fmla="*/ 1534577 h 1841500"/>
              <a:gd name="connsiteX7" fmla="*/ 0 w 1841500"/>
              <a:gd name="connsiteY7" fmla="*/ 306923 h 1841500"/>
              <a:gd name="connsiteX8" fmla="*/ 306923 w 1841500"/>
              <a:gd name="connsiteY8" fmla="*/ 0 h 18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00" h="1841500">
                <a:moveTo>
                  <a:pt x="306923" y="0"/>
                </a:moveTo>
                <a:lnTo>
                  <a:pt x="1534577" y="0"/>
                </a:lnTo>
                <a:cubicBezTo>
                  <a:pt x="1704086" y="0"/>
                  <a:pt x="1841500" y="137414"/>
                  <a:pt x="1841500" y="306923"/>
                </a:cubicBezTo>
                <a:lnTo>
                  <a:pt x="1841500" y="1534577"/>
                </a:lnTo>
                <a:cubicBezTo>
                  <a:pt x="1841500" y="1704086"/>
                  <a:pt x="1704086" y="1841500"/>
                  <a:pt x="1534577" y="1841500"/>
                </a:cubicBezTo>
                <a:lnTo>
                  <a:pt x="306923" y="1841500"/>
                </a:lnTo>
                <a:cubicBezTo>
                  <a:pt x="137414" y="1841500"/>
                  <a:pt x="0" y="1704086"/>
                  <a:pt x="0" y="1534577"/>
                </a:cubicBezTo>
                <a:lnTo>
                  <a:pt x="0" y="306923"/>
                </a:lnTo>
                <a:cubicBezTo>
                  <a:pt x="0" y="137414"/>
                  <a:pt x="137414" y="0"/>
                  <a:pt x="306923"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2"/>
          </p:nvPr>
        </p:nvSpPr>
        <p:spPr>
          <a:xfrm>
            <a:off x="9207500" y="3644900"/>
            <a:ext cx="1841500" cy="1841500"/>
          </a:xfrm>
          <a:custGeom>
            <a:avLst/>
            <a:gdLst>
              <a:gd name="connsiteX0" fmla="*/ 306923 w 1841500"/>
              <a:gd name="connsiteY0" fmla="*/ 0 h 1841500"/>
              <a:gd name="connsiteX1" fmla="*/ 1534577 w 1841500"/>
              <a:gd name="connsiteY1" fmla="*/ 0 h 1841500"/>
              <a:gd name="connsiteX2" fmla="*/ 1841500 w 1841500"/>
              <a:gd name="connsiteY2" fmla="*/ 306923 h 1841500"/>
              <a:gd name="connsiteX3" fmla="*/ 1841500 w 1841500"/>
              <a:gd name="connsiteY3" fmla="*/ 1534577 h 1841500"/>
              <a:gd name="connsiteX4" fmla="*/ 1534577 w 1841500"/>
              <a:gd name="connsiteY4" fmla="*/ 1841500 h 1841500"/>
              <a:gd name="connsiteX5" fmla="*/ 306923 w 1841500"/>
              <a:gd name="connsiteY5" fmla="*/ 1841500 h 1841500"/>
              <a:gd name="connsiteX6" fmla="*/ 0 w 1841500"/>
              <a:gd name="connsiteY6" fmla="*/ 1534577 h 1841500"/>
              <a:gd name="connsiteX7" fmla="*/ 0 w 1841500"/>
              <a:gd name="connsiteY7" fmla="*/ 306923 h 1841500"/>
              <a:gd name="connsiteX8" fmla="*/ 306923 w 1841500"/>
              <a:gd name="connsiteY8" fmla="*/ 0 h 18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1500" h="1841500">
                <a:moveTo>
                  <a:pt x="306923" y="0"/>
                </a:moveTo>
                <a:lnTo>
                  <a:pt x="1534577" y="0"/>
                </a:lnTo>
                <a:cubicBezTo>
                  <a:pt x="1704086" y="0"/>
                  <a:pt x="1841500" y="137414"/>
                  <a:pt x="1841500" y="306923"/>
                </a:cubicBezTo>
                <a:lnTo>
                  <a:pt x="1841500" y="1534577"/>
                </a:lnTo>
                <a:cubicBezTo>
                  <a:pt x="1841500" y="1704086"/>
                  <a:pt x="1704086" y="1841500"/>
                  <a:pt x="1534577" y="1841500"/>
                </a:cubicBezTo>
                <a:lnTo>
                  <a:pt x="306923" y="1841500"/>
                </a:lnTo>
                <a:cubicBezTo>
                  <a:pt x="137414" y="1841500"/>
                  <a:pt x="0" y="1704086"/>
                  <a:pt x="0" y="1534577"/>
                </a:cubicBezTo>
                <a:lnTo>
                  <a:pt x="0" y="306923"/>
                </a:lnTo>
                <a:cubicBezTo>
                  <a:pt x="0" y="137414"/>
                  <a:pt x="137414" y="0"/>
                  <a:pt x="306923" y="0"/>
                </a:cubicBezTo>
                <a:close/>
              </a:path>
            </a:pathLst>
          </a:custGeom>
        </p:spPr>
        <p:txBody>
          <a:bodyPr wrap="square">
            <a:noAutofit/>
          </a:bodyPr>
          <a:lstStyle/>
          <a:p>
            <a:endParaRPr lang="zh-CN" altLang="en-US" dirty="0"/>
          </a:p>
        </p:txBody>
      </p:sp>
    </p:spTree>
    <p:extLst>
      <p:ext uri="{BB962C8B-B14F-4D97-AF65-F5344CB8AC3E}">
        <p14:creationId xmlns:p14="http://schemas.microsoft.com/office/powerpoint/2010/main" val="1643502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EDF2B-1547-4B58-B499-0846311A86E8}" type="datetimeFigureOut">
              <a:rPr lang="zh-CN" altLang="en-US" smtClean="0"/>
              <a:t>2019/4/7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8578C1-365E-4489-A62B-7F2C74A62BB6}" type="slidenum">
              <a:rPr lang="zh-CN" altLang="en-US" smtClean="0"/>
              <a:t>‹#›</a:t>
            </a:fld>
            <a:endParaRPr lang="zh-CN" altLang="en-US"/>
          </a:p>
        </p:txBody>
      </p:sp>
    </p:spTree>
    <p:extLst>
      <p:ext uri="{BB962C8B-B14F-4D97-AF65-F5344CB8AC3E}">
        <p14:creationId xmlns:p14="http://schemas.microsoft.com/office/powerpoint/2010/main" val="1584603302"/>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jp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9.jpe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jpeg"/><Relationship Id="rId7"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a:stretch>
            <a:fillRect/>
          </a:stretch>
        </p:blipFill>
        <p:spPr/>
      </p:pic>
      <p:sp>
        <p:nvSpPr>
          <p:cNvPr id="12" name="矩形 11"/>
          <p:cNvSpPr/>
          <p:nvPr/>
        </p:nvSpPr>
        <p:spPr>
          <a:xfrm>
            <a:off x="0" y="0"/>
            <a:ext cx="12192001"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 name="矩形 1"/>
          <p:cNvSpPr/>
          <p:nvPr/>
        </p:nvSpPr>
        <p:spPr>
          <a:xfrm>
            <a:off x="4656667" y="908720"/>
            <a:ext cx="2878667" cy="4701505"/>
          </a:xfrm>
          <a:prstGeom prst="rect">
            <a:avLst/>
          </a:prstGeom>
          <a:noFill/>
          <a:ln w="12700">
            <a:gradFill>
              <a:gsLst>
                <a:gs pos="0">
                  <a:schemeClr val="bg1"/>
                </a:gs>
                <a:gs pos="76000">
                  <a:schemeClr val="bg1">
                    <a:alpha val="0"/>
                  </a:schemeClr>
                </a:gs>
                <a:gs pos="100000">
                  <a:schemeClr val="bg1"/>
                </a:gs>
              </a:gsLst>
              <a:lin ang="54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3" name="矩形 2"/>
          <p:cNvSpPr/>
          <p:nvPr/>
        </p:nvSpPr>
        <p:spPr>
          <a:xfrm>
            <a:off x="2228850" y="3888458"/>
            <a:ext cx="7734300" cy="755976"/>
          </a:xfrm>
          <a:prstGeom prst="rect">
            <a:avLst/>
          </a:prstGeom>
        </p:spPr>
        <p:txBody>
          <a:bodyPr wrap="square">
            <a:spAutoFit/>
          </a:bodyPr>
          <a:lstStyle/>
          <a:p>
            <a:pPr algn="ctr">
              <a:lnSpc>
                <a:spcPct val="125000"/>
              </a:lnSpc>
            </a:pPr>
            <a:r>
              <a:rPr lang="zh-CN" altLang="en-US" sz="4000" dirty="0">
                <a:solidFill>
                  <a:prstClr val="white"/>
                </a:solidFill>
                <a:latin typeface="方正兰亭细黑_GBK" panose="02000000000000000000" pitchFamily="2" charset="-122"/>
                <a:ea typeface="方正兰亭细黑_GBK" panose="02000000000000000000" pitchFamily="2" charset="-122"/>
                <a:cs typeface="Andalus" pitchFamily="18" charset="-78"/>
              </a:rPr>
              <a:t>可行性分析</a:t>
            </a:r>
          </a:p>
        </p:txBody>
      </p:sp>
      <p:cxnSp>
        <p:nvCxnSpPr>
          <p:cNvPr id="8" name="直接连接符 7"/>
          <p:cNvCxnSpPr>
            <a:cxnSpLocks/>
            <a:endCxn id="3" idx="0"/>
          </p:cNvCxnSpPr>
          <p:nvPr/>
        </p:nvCxnSpPr>
        <p:spPr>
          <a:xfrm flipH="1">
            <a:off x="6096000" y="2826052"/>
            <a:ext cx="1" cy="10624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949950" y="1330216"/>
            <a:ext cx="292100" cy="333376"/>
            <a:chOff x="4279901" y="5935663"/>
            <a:chExt cx="292100" cy="333376"/>
          </a:xfrm>
          <a:solidFill>
            <a:schemeClr val="bg1"/>
          </a:solidFill>
        </p:grpSpPr>
        <p:sp>
          <p:nvSpPr>
            <p:cNvPr id="16" name="Freeform 874"/>
            <p:cNvSpPr>
              <a:spLocks noEditPoints="1"/>
            </p:cNvSpPr>
            <p:nvPr/>
          </p:nvSpPr>
          <p:spPr bwMode="auto">
            <a:xfrm>
              <a:off x="4476751" y="5935663"/>
              <a:ext cx="95250" cy="333375"/>
            </a:xfrm>
            <a:custGeom>
              <a:avLst/>
              <a:gdLst>
                <a:gd name="T0" fmla="*/ 0 w 60"/>
                <a:gd name="T1" fmla="*/ 0 h 210"/>
                <a:gd name="T2" fmla="*/ 0 w 60"/>
                <a:gd name="T3" fmla="*/ 210 h 210"/>
                <a:gd name="T4" fmla="*/ 60 w 60"/>
                <a:gd name="T5" fmla="*/ 210 h 210"/>
                <a:gd name="T6" fmla="*/ 60 w 60"/>
                <a:gd name="T7" fmla="*/ 0 h 210"/>
                <a:gd name="T8" fmla="*/ 0 w 60"/>
                <a:gd name="T9" fmla="*/ 0 h 210"/>
                <a:gd name="T10" fmla="*/ 43 w 60"/>
                <a:gd name="T11" fmla="*/ 157 h 210"/>
                <a:gd name="T12" fmla="*/ 17 w 60"/>
                <a:gd name="T13" fmla="*/ 157 h 210"/>
                <a:gd name="T14" fmla="*/ 17 w 60"/>
                <a:gd name="T15" fmla="*/ 131 h 210"/>
                <a:gd name="T16" fmla="*/ 43 w 60"/>
                <a:gd name="T17" fmla="*/ 131 h 210"/>
                <a:gd name="T18" fmla="*/ 43 w 60"/>
                <a:gd name="T19" fmla="*/ 157 h 210"/>
                <a:gd name="T20" fmla="*/ 43 w 60"/>
                <a:gd name="T21" fmla="*/ 105 h 210"/>
                <a:gd name="T22" fmla="*/ 17 w 60"/>
                <a:gd name="T23" fmla="*/ 105 h 210"/>
                <a:gd name="T24" fmla="*/ 17 w 60"/>
                <a:gd name="T25" fmla="*/ 78 h 210"/>
                <a:gd name="T26" fmla="*/ 43 w 60"/>
                <a:gd name="T27" fmla="*/ 78 h 210"/>
                <a:gd name="T28" fmla="*/ 43 w 60"/>
                <a:gd name="T29" fmla="*/ 105 h 210"/>
                <a:gd name="T30" fmla="*/ 43 w 60"/>
                <a:gd name="T31" fmla="*/ 52 h 210"/>
                <a:gd name="T32" fmla="*/ 17 w 60"/>
                <a:gd name="T33" fmla="*/ 52 h 210"/>
                <a:gd name="T34" fmla="*/ 17 w 60"/>
                <a:gd name="T35" fmla="*/ 26 h 210"/>
                <a:gd name="T36" fmla="*/ 43 w 60"/>
                <a:gd name="T37" fmla="*/ 26 h 210"/>
                <a:gd name="T38" fmla="*/ 43 w 60"/>
                <a:gd name="T39" fmla="*/ 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10">
                  <a:moveTo>
                    <a:pt x="0" y="0"/>
                  </a:moveTo>
                  <a:lnTo>
                    <a:pt x="0" y="210"/>
                  </a:lnTo>
                  <a:lnTo>
                    <a:pt x="60" y="210"/>
                  </a:lnTo>
                  <a:lnTo>
                    <a:pt x="60" y="0"/>
                  </a:lnTo>
                  <a:lnTo>
                    <a:pt x="0" y="0"/>
                  </a:lnTo>
                  <a:close/>
                  <a:moveTo>
                    <a:pt x="43" y="157"/>
                  </a:moveTo>
                  <a:lnTo>
                    <a:pt x="17" y="157"/>
                  </a:lnTo>
                  <a:lnTo>
                    <a:pt x="17" y="131"/>
                  </a:lnTo>
                  <a:lnTo>
                    <a:pt x="43" y="131"/>
                  </a:lnTo>
                  <a:lnTo>
                    <a:pt x="43" y="157"/>
                  </a:lnTo>
                  <a:close/>
                  <a:moveTo>
                    <a:pt x="43" y="105"/>
                  </a:moveTo>
                  <a:lnTo>
                    <a:pt x="17" y="105"/>
                  </a:lnTo>
                  <a:lnTo>
                    <a:pt x="17" y="78"/>
                  </a:lnTo>
                  <a:lnTo>
                    <a:pt x="43" y="78"/>
                  </a:lnTo>
                  <a:lnTo>
                    <a:pt x="43" y="105"/>
                  </a:lnTo>
                  <a:close/>
                  <a:moveTo>
                    <a:pt x="43" y="52"/>
                  </a:moveTo>
                  <a:lnTo>
                    <a:pt x="17" y="52"/>
                  </a:lnTo>
                  <a:lnTo>
                    <a:pt x="17" y="26"/>
                  </a:lnTo>
                  <a:lnTo>
                    <a:pt x="43" y="26"/>
                  </a:ln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75"/>
            <p:cNvSpPr>
              <a:spLocks noEditPoints="1"/>
            </p:cNvSpPr>
            <p:nvPr/>
          </p:nvSpPr>
          <p:spPr bwMode="auto">
            <a:xfrm>
              <a:off x="4279901" y="5981701"/>
              <a:ext cx="166688" cy="287338"/>
            </a:xfrm>
            <a:custGeom>
              <a:avLst/>
              <a:gdLst>
                <a:gd name="T0" fmla="*/ 87 w 105"/>
                <a:gd name="T1" fmla="*/ 9 h 181"/>
                <a:gd name="T2" fmla="*/ 49 w 105"/>
                <a:gd name="T3" fmla="*/ 9 h 181"/>
                <a:gd name="T4" fmla="*/ 49 w 105"/>
                <a:gd name="T5" fmla="*/ 23 h 181"/>
                <a:gd name="T6" fmla="*/ 24 w 105"/>
                <a:gd name="T7" fmla="*/ 23 h 181"/>
                <a:gd name="T8" fmla="*/ 24 w 105"/>
                <a:gd name="T9" fmla="*/ 0 h 181"/>
                <a:gd name="T10" fmla="*/ 16 w 105"/>
                <a:gd name="T11" fmla="*/ 0 h 181"/>
                <a:gd name="T12" fmla="*/ 16 w 105"/>
                <a:gd name="T13" fmla="*/ 23 h 181"/>
                <a:gd name="T14" fmla="*/ 0 w 105"/>
                <a:gd name="T15" fmla="*/ 23 h 181"/>
                <a:gd name="T16" fmla="*/ 0 w 105"/>
                <a:gd name="T17" fmla="*/ 181 h 181"/>
                <a:gd name="T18" fmla="*/ 105 w 105"/>
                <a:gd name="T19" fmla="*/ 181 h 181"/>
                <a:gd name="T20" fmla="*/ 105 w 105"/>
                <a:gd name="T21" fmla="*/ 23 h 181"/>
                <a:gd name="T22" fmla="*/ 87 w 105"/>
                <a:gd name="T23" fmla="*/ 23 h 181"/>
                <a:gd name="T24" fmla="*/ 87 w 105"/>
                <a:gd name="T25" fmla="*/ 9 h 181"/>
                <a:gd name="T26" fmla="*/ 43 w 105"/>
                <a:gd name="T27" fmla="*/ 128 h 181"/>
                <a:gd name="T28" fmla="*/ 16 w 105"/>
                <a:gd name="T29" fmla="*/ 128 h 181"/>
                <a:gd name="T30" fmla="*/ 16 w 105"/>
                <a:gd name="T31" fmla="*/ 102 h 181"/>
                <a:gd name="T32" fmla="*/ 43 w 105"/>
                <a:gd name="T33" fmla="*/ 102 h 181"/>
                <a:gd name="T34" fmla="*/ 43 w 105"/>
                <a:gd name="T35" fmla="*/ 128 h 181"/>
                <a:gd name="T36" fmla="*/ 43 w 105"/>
                <a:gd name="T37" fmla="*/ 76 h 181"/>
                <a:gd name="T38" fmla="*/ 16 w 105"/>
                <a:gd name="T39" fmla="*/ 76 h 181"/>
                <a:gd name="T40" fmla="*/ 16 w 105"/>
                <a:gd name="T41" fmla="*/ 49 h 181"/>
                <a:gd name="T42" fmla="*/ 43 w 105"/>
                <a:gd name="T43" fmla="*/ 49 h 181"/>
                <a:gd name="T44" fmla="*/ 43 w 105"/>
                <a:gd name="T45" fmla="*/ 76 h 181"/>
                <a:gd name="T46" fmla="*/ 87 w 105"/>
                <a:gd name="T47" fmla="*/ 128 h 181"/>
                <a:gd name="T48" fmla="*/ 61 w 105"/>
                <a:gd name="T49" fmla="*/ 128 h 181"/>
                <a:gd name="T50" fmla="*/ 61 w 105"/>
                <a:gd name="T51" fmla="*/ 102 h 181"/>
                <a:gd name="T52" fmla="*/ 87 w 105"/>
                <a:gd name="T53" fmla="*/ 102 h 181"/>
                <a:gd name="T54" fmla="*/ 87 w 105"/>
                <a:gd name="T55" fmla="*/ 128 h 181"/>
                <a:gd name="T56" fmla="*/ 87 w 105"/>
                <a:gd name="T57" fmla="*/ 76 h 181"/>
                <a:gd name="T58" fmla="*/ 61 w 105"/>
                <a:gd name="T59" fmla="*/ 76 h 181"/>
                <a:gd name="T60" fmla="*/ 61 w 105"/>
                <a:gd name="T61" fmla="*/ 49 h 181"/>
                <a:gd name="T62" fmla="*/ 87 w 105"/>
                <a:gd name="T63" fmla="*/ 49 h 181"/>
                <a:gd name="T64" fmla="*/ 87 w 105"/>
                <a:gd name="T65" fmla="*/ 7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81">
                  <a:moveTo>
                    <a:pt x="87" y="9"/>
                  </a:moveTo>
                  <a:lnTo>
                    <a:pt x="49" y="9"/>
                  </a:lnTo>
                  <a:lnTo>
                    <a:pt x="49" y="23"/>
                  </a:lnTo>
                  <a:lnTo>
                    <a:pt x="24" y="23"/>
                  </a:lnTo>
                  <a:lnTo>
                    <a:pt x="24" y="0"/>
                  </a:lnTo>
                  <a:lnTo>
                    <a:pt x="16" y="0"/>
                  </a:lnTo>
                  <a:lnTo>
                    <a:pt x="16" y="23"/>
                  </a:lnTo>
                  <a:lnTo>
                    <a:pt x="0" y="23"/>
                  </a:lnTo>
                  <a:lnTo>
                    <a:pt x="0" y="181"/>
                  </a:lnTo>
                  <a:lnTo>
                    <a:pt x="105" y="181"/>
                  </a:lnTo>
                  <a:lnTo>
                    <a:pt x="105" y="23"/>
                  </a:lnTo>
                  <a:lnTo>
                    <a:pt x="87" y="23"/>
                  </a:lnTo>
                  <a:lnTo>
                    <a:pt x="87" y="9"/>
                  </a:lnTo>
                  <a:close/>
                  <a:moveTo>
                    <a:pt x="43" y="128"/>
                  </a:moveTo>
                  <a:lnTo>
                    <a:pt x="16" y="128"/>
                  </a:lnTo>
                  <a:lnTo>
                    <a:pt x="16" y="102"/>
                  </a:lnTo>
                  <a:lnTo>
                    <a:pt x="43" y="102"/>
                  </a:lnTo>
                  <a:lnTo>
                    <a:pt x="43" y="128"/>
                  </a:lnTo>
                  <a:close/>
                  <a:moveTo>
                    <a:pt x="43" y="76"/>
                  </a:moveTo>
                  <a:lnTo>
                    <a:pt x="16" y="76"/>
                  </a:lnTo>
                  <a:lnTo>
                    <a:pt x="16" y="49"/>
                  </a:lnTo>
                  <a:lnTo>
                    <a:pt x="43" y="49"/>
                  </a:lnTo>
                  <a:lnTo>
                    <a:pt x="43" y="76"/>
                  </a:lnTo>
                  <a:close/>
                  <a:moveTo>
                    <a:pt x="87" y="128"/>
                  </a:moveTo>
                  <a:lnTo>
                    <a:pt x="61" y="128"/>
                  </a:lnTo>
                  <a:lnTo>
                    <a:pt x="61" y="102"/>
                  </a:lnTo>
                  <a:lnTo>
                    <a:pt x="87" y="102"/>
                  </a:lnTo>
                  <a:lnTo>
                    <a:pt x="87" y="128"/>
                  </a:lnTo>
                  <a:close/>
                  <a:moveTo>
                    <a:pt x="87" y="76"/>
                  </a:moveTo>
                  <a:lnTo>
                    <a:pt x="61" y="76"/>
                  </a:lnTo>
                  <a:lnTo>
                    <a:pt x="61" y="49"/>
                  </a:lnTo>
                  <a:lnTo>
                    <a:pt x="87" y="49"/>
                  </a:lnTo>
                  <a:lnTo>
                    <a:pt x="87"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3" name="背景音乐2595.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6">
            <a:extLst>
              <a:ext uri="{28A0092B-C50C-407E-A947-70E740481C1C}">
                <a14:useLocalDpi xmlns:a14="http://schemas.microsoft.com/office/drawing/2010/main" val="0"/>
              </a:ext>
            </a:extLst>
          </a:blip>
          <a:srcRect/>
          <a:stretch>
            <a:fillRect/>
          </a:stretch>
        </p:blipFill>
        <p:spPr bwMode="auto">
          <a:xfrm>
            <a:off x="10344150" y="-6032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FA5D94A2-7223-4D5F-AE6D-0214983C338D}"/>
              </a:ext>
            </a:extLst>
          </p:cNvPr>
          <p:cNvSpPr/>
          <p:nvPr/>
        </p:nvSpPr>
        <p:spPr>
          <a:xfrm>
            <a:off x="2249488" y="4771808"/>
            <a:ext cx="7734300" cy="791499"/>
          </a:xfrm>
          <a:prstGeom prst="rect">
            <a:avLst/>
          </a:prstGeom>
        </p:spPr>
        <p:txBody>
          <a:bodyPr wrap="square">
            <a:spAutoFit/>
          </a:bodyPr>
          <a:lstStyle/>
          <a:p>
            <a:pPr algn="ctr">
              <a:lnSpc>
                <a:spcPct val="125000"/>
              </a:lnSpc>
            </a:pPr>
            <a:r>
              <a:rPr lang="en-US" altLang="zh-CN" sz="4000" dirty="0">
                <a:solidFill>
                  <a:prstClr val="white"/>
                </a:solidFill>
                <a:latin typeface="方正兰亭细黑_GBK" panose="02000000000000000000" pitchFamily="2" charset="-122"/>
                <a:ea typeface="方正兰亭细黑_GBK" panose="02000000000000000000" pitchFamily="2" charset="-122"/>
                <a:cs typeface="Andalus" pitchFamily="18" charset="-78"/>
              </a:rPr>
              <a:t>G23</a:t>
            </a:r>
            <a:r>
              <a:rPr lang="zh-CN" altLang="en-US" sz="4000" dirty="0">
                <a:solidFill>
                  <a:prstClr val="white"/>
                </a:solidFill>
                <a:latin typeface="方正兰亭细黑_GBK" panose="02000000000000000000" pitchFamily="2" charset="-122"/>
                <a:ea typeface="方正兰亭细黑_GBK" panose="02000000000000000000" pitchFamily="2" charset="-122"/>
                <a:cs typeface="Andalus" pitchFamily="18" charset="-78"/>
              </a:rPr>
              <a:t>小组</a:t>
            </a:r>
          </a:p>
        </p:txBody>
      </p:sp>
      <p:sp>
        <p:nvSpPr>
          <p:cNvPr id="4" name="文本框 3">
            <a:extLst>
              <a:ext uri="{FF2B5EF4-FFF2-40B4-BE49-F238E27FC236}">
                <a16:creationId xmlns:a16="http://schemas.microsoft.com/office/drawing/2014/main" id="{C1459BC0-8D53-4F3B-AECE-805B03049C52}"/>
              </a:ext>
            </a:extLst>
          </p:cNvPr>
          <p:cNvSpPr txBox="1"/>
          <p:nvPr/>
        </p:nvSpPr>
        <p:spPr>
          <a:xfrm>
            <a:off x="4760536" y="1913641"/>
            <a:ext cx="2584285" cy="646331"/>
          </a:xfrm>
          <a:prstGeom prst="rect">
            <a:avLst/>
          </a:prstGeom>
          <a:noFill/>
        </p:spPr>
        <p:txBody>
          <a:bodyPr wrap="square" rtlCol="0">
            <a:spAutoFit/>
          </a:bodyPr>
          <a:lstStyle/>
          <a:p>
            <a:r>
              <a:rPr lang="zh-CN" altLang="en-US" dirty="0">
                <a:solidFill>
                  <a:schemeClr val="bg1"/>
                </a:solidFill>
              </a:rPr>
              <a:t>组长：乔寒月</a:t>
            </a:r>
            <a:endParaRPr lang="en-US" altLang="zh-CN" dirty="0">
              <a:solidFill>
                <a:schemeClr val="bg1"/>
              </a:solidFill>
            </a:endParaRPr>
          </a:p>
          <a:p>
            <a:r>
              <a:rPr lang="zh-CN" altLang="en-US" dirty="0">
                <a:solidFill>
                  <a:schemeClr val="bg1"/>
                </a:solidFill>
              </a:rPr>
              <a:t>组员：李欣飏、吴志宏</a:t>
            </a:r>
          </a:p>
        </p:txBody>
      </p:sp>
      <p:pic>
        <p:nvPicPr>
          <p:cNvPr id="6" name="图片 5">
            <a:extLst>
              <a:ext uri="{FF2B5EF4-FFF2-40B4-BE49-F238E27FC236}">
                <a16:creationId xmlns:a16="http://schemas.microsoft.com/office/drawing/2014/main" id="{9E5F148B-6A11-4DE7-B097-4564AC7C0B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9020" y="2640683"/>
            <a:ext cx="2408548" cy="1354808"/>
          </a:xfrm>
          <a:prstGeom prst="rect">
            <a:avLst/>
          </a:prstGeom>
        </p:spPr>
      </p:pic>
    </p:spTree>
    <p:extLst>
      <p:ext uri="{BB962C8B-B14F-4D97-AF65-F5344CB8AC3E}">
        <p14:creationId xmlns:p14="http://schemas.microsoft.com/office/powerpoint/2010/main" val="48000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3"/>
                                        </p:tgtEl>
                                      </p:cBhvr>
                                    </p:cmd>
                                  </p:childTnLst>
                                </p:cTn>
                              </p:par>
                              <p:par>
                                <p:cTn id="7" presetID="16" presetClass="entr" presetSubtype="26"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barn(inHorizontal)">
                                      <p:cBhvr>
                                        <p:cTn id="9" dur="500"/>
                                        <p:tgtEl>
                                          <p:spTgt spid="2"/>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by="(-#ppt_w*2)" calcmode="lin" valueType="num">
                                      <p:cBhvr rctx="PPT">
                                        <p:cTn id="13" dur="500" autoRev="1" fill="hold">
                                          <p:stCondLst>
                                            <p:cond delay="0"/>
                                          </p:stCondLst>
                                        </p:cTn>
                                        <p:tgtEl>
                                          <p:spTgt spid="3"/>
                                        </p:tgtEl>
                                        <p:attrNameLst>
                                          <p:attrName>ppt_w</p:attrName>
                                        </p:attrNameLst>
                                      </p:cBhvr>
                                    </p:anim>
                                    <p:anim by="(#ppt_w*0.50)" calcmode="lin" valueType="num">
                                      <p:cBhvr>
                                        <p:cTn id="14" dur="500" decel="50000" autoRev="1" fill="hold">
                                          <p:stCondLst>
                                            <p:cond delay="0"/>
                                          </p:stCondLst>
                                        </p:cTn>
                                        <p:tgtEl>
                                          <p:spTgt spid="3"/>
                                        </p:tgtEl>
                                        <p:attrNameLst>
                                          <p:attrName>ppt_x</p:attrName>
                                        </p:attrNameLst>
                                      </p:cBhvr>
                                    </p:anim>
                                    <p:anim from="(-#ppt_h/2)" to="(#ppt_y)" calcmode="lin" valueType="num">
                                      <p:cBhvr>
                                        <p:cTn id="15" dur="1000" fill="hold">
                                          <p:stCondLst>
                                            <p:cond delay="0"/>
                                          </p:stCondLst>
                                        </p:cTn>
                                        <p:tgtEl>
                                          <p:spTgt spid="3"/>
                                        </p:tgtEl>
                                        <p:attrNameLst>
                                          <p:attrName>ppt_y</p:attrName>
                                        </p:attrNameLst>
                                      </p:cBhvr>
                                    </p:anim>
                                    <p:animRot by="21600000">
                                      <p:cBhvr>
                                        <p:cTn id="16" dur="1000" fill="hold">
                                          <p:stCondLst>
                                            <p:cond delay="0"/>
                                          </p:stCondLst>
                                        </p:cTn>
                                        <p:tgtEl>
                                          <p:spTgt spid="3"/>
                                        </p:tgtEl>
                                        <p:attrNameLst>
                                          <p:attrName>r</p:attrName>
                                        </p:attrNameLst>
                                      </p:cBhvr>
                                    </p:animRot>
                                  </p:childTnLst>
                                </p:cTn>
                              </p:par>
                            </p:childTnLst>
                          </p:cTn>
                        </p:par>
                        <p:par>
                          <p:cTn id="17" fill="hold">
                            <p:stCondLst>
                              <p:cond delay="1900"/>
                            </p:stCondLst>
                            <p:childTnLst>
                              <p:par>
                                <p:cTn id="18" presetID="2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par>
                          <p:cTn id="21" fill="hold">
                            <p:stCondLst>
                              <p:cond delay="2400"/>
                            </p:stCondLst>
                            <p:childTnLst>
                              <p:par>
                                <p:cTn id="22" presetID="53" presetClass="entr" presetSubtype="16"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Effect transition="in" filter="fade">
                                      <p:cBhvr>
                                        <p:cTn id="26" dur="500"/>
                                        <p:tgtEl>
                                          <p:spTgt spid="15"/>
                                        </p:tgtEl>
                                      </p:cBhvr>
                                    </p:animEffect>
                                  </p:childTnLst>
                                </p:cTn>
                              </p:par>
                            </p:childTnLst>
                          </p:cTn>
                        </p:par>
                        <p:par>
                          <p:cTn id="27" fill="hold">
                            <p:stCondLst>
                              <p:cond delay="2900"/>
                            </p:stCondLst>
                            <p:childTnLst>
                              <p:par>
                                <p:cTn id="28" presetID="56" presetClass="entr" presetSubtype="0" fill="hold" grpId="0" nodeType="afterEffect">
                                  <p:stCondLst>
                                    <p:cond delay="0"/>
                                  </p:stCondLst>
                                  <p:iterate type="lt">
                                    <p:tmPct val="10000"/>
                                  </p:iterate>
                                  <p:childTnLst>
                                    <p:set>
                                      <p:cBhvr>
                                        <p:cTn id="29" dur="1" fill="hold">
                                          <p:stCondLst>
                                            <p:cond delay="0"/>
                                          </p:stCondLst>
                                        </p:cTn>
                                        <p:tgtEl>
                                          <p:spTgt spid="14"/>
                                        </p:tgtEl>
                                        <p:attrNameLst>
                                          <p:attrName>style.visibility</p:attrName>
                                        </p:attrNameLst>
                                      </p:cBhvr>
                                      <p:to>
                                        <p:strVal val="visible"/>
                                      </p:to>
                                    </p:set>
                                    <p:anim by="(-#ppt_w*2)" calcmode="lin" valueType="num">
                                      <p:cBhvr rctx="PPT">
                                        <p:cTn id="30" dur="500" autoRev="1" fill="hold">
                                          <p:stCondLst>
                                            <p:cond delay="0"/>
                                          </p:stCondLst>
                                        </p:cTn>
                                        <p:tgtEl>
                                          <p:spTgt spid="14"/>
                                        </p:tgtEl>
                                        <p:attrNameLst>
                                          <p:attrName>ppt_w</p:attrName>
                                        </p:attrNameLst>
                                      </p:cBhvr>
                                    </p:anim>
                                    <p:anim by="(#ppt_w*0.50)" calcmode="lin" valueType="num">
                                      <p:cBhvr>
                                        <p:cTn id="31" dur="500" decel="50000" autoRev="1" fill="hold">
                                          <p:stCondLst>
                                            <p:cond delay="0"/>
                                          </p:stCondLst>
                                        </p:cTn>
                                        <p:tgtEl>
                                          <p:spTgt spid="14"/>
                                        </p:tgtEl>
                                        <p:attrNameLst>
                                          <p:attrName>ppt_x</p:attrName>
                                        </p:attrNameLst>
                                      </p:cBhvr>
                                    </p:anim>
                                    <p:anim from="(-#ppt_h/2)" to="(#ppt_y)" calcmode="lin" valueType="num">
                                      <p:cBhvr>
                                        <p:cTn id="32" dur="1000" fill="hold">
                                          <p:stCondLst>
                                            <p:cond delay="0"/>
                                          </p:stCondLst>
                                        </p:cTn>
                                        <p:tgtEl>
                                          <p:spTgt spid="14"/>
                                        </p:tgtEl>
                                        <p:attrNameLst>
                                          <p:attrName>ppt_y</p:attrName>
                                        </p:attrNameLst>
                                      </p:cBhvr>
                                    </p:anim>
                                    <p:animRot by="21600000">
                                      <p:cBhvr>
                                        <p:cTn id="33" dur="1000" fill="hold">
                                          <p:stCondLst>
                                            <p:cond delay="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34" repeatCount="indefinite" fill="hold" display="0">
                  <p:stCondLst>
                    <p:cond delay="indefinite"/>
                  </p:stCondLst>
                  <p:endCondLst>
                    <p:cond evt="onStopAudio" delay="0">
                      <p:tgtEl>
                        <p:sldTgt/>
                      </p:tgtEl>
                    </p:cond>
                  </p:endCondLst>
                </p:cTn>
                <p:tgtEl>
                  <p:spTgt spid="13"/>
                </p:tgtEl>
              </p:cMediaNode>
            </p:audio>
          </p:childTnLst>
        </p:cTn>
      </p:par>
    </p:tnLst>
    <p:bldLst>
      <p:bldP spid="2" grpId="0" animBg="1"/>
      <p:bldP spid="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0" name="矩形 9"/>
          <p:cNvSpPr/>
          <p:nvPr/>
        </p:nvSpPr>
        <p:spPr>
          <a:xfrm>
            <a:off x="0" y="0"/>
            <a:ext cx="1219200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2" name="任意多边形: 形状 1"/>
          <p:cNvSpPr/>
          <p:nvPr/>
        </p:nvSpPr>
        <p:spPr>
          <a:xfrm rot="2700000">
            <a:off x="3239179" y="2197840"/>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3555221" y="2392401"/>
            <a:ext cx="1127233"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prstClr val="white"/>
                </a:solidFill>
                <a:effectLst/>
                <a:uLnTx/>
                <a:uFillTx/>
                <a:latin typeface="Arial"/>
                <a:ea typeface="微软雅黑"/>
                <a:cs typeface="+mn-cs"/>
              </a:rPr>
              <a:t>02</a:t>
            </a:r>
            <a:endParaRPr kumimoji="0" lang="zh-CN" altLang="en-US" sz="66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5166378" y="2392401"/>
            <a:ext cx="4458389" cy="56489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对现有系统的分析</a:t>
            </a:r>
          </a:p>
        </p:txBody>
      </p:sp>
      <p:sp>
        <p:nvSpPr>
          <p:cNvPr id="5" name="文本框 4"/>
          <p:cNvSpPr txBox="1"/>
          <p:nvPr/>
        </p:nvSpPr>
        <p:spPr>
          <a:xfrm>
            <a:off x="5331478" y="3076934"/>
            <a:ext cx="2682221" cy="396134"/>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处理流程和数据流程</a:t>
            </a:r>
          </a:p>
        </p:txBody>
      </p:sp>
      <p:sp>
        <p:nvSpPr>
          <p:cNvPr id="6" name="文本框 5"/>
          <p:cNvSpPr txBox="1"/>
          <p:nvPr/>
        </p:nvSpPr>
        <p:spPr>
          <a:xfrm>
            <a:off x="5331478" y="3477548"/>
            <a:ext cx="2682221" cy="396134"/>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lang="zh-CN" altLang="en-US" dirty="0">
                <a:solidFill>
                  <a:prstClr val="white"/>
                </a:solidFill>
                <a:latin typeface="Arial"/>
                <a:ea typeface="微软雅黑"/>
              </a:rPr>
              <a:t>工作负荷</a:t>
            </a: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7" name="文本框 6"/>
          <p:cNvSpPr txBox="1"/>
          <p:nvPr/>
        </p:nvSpPr>
        <p:spPr>
          <a:xfrm>
            <a:off x="5331478" y="3878162"/>
            <a:ext cx="2682221" cy="394210"/>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人员</a:t>
            </a:r>
          </a:p>
        </p:txBody>
      </p:sp>
      <p:sp>
        <p:nvSpPr>
          <p:cNvPr id="8" name="文本框 7"/>
          <p:cNvSpPr txBox="1"/>
          <p:nvPr/>
        </p:nvSpPr>
        <p:spPr>
          <a:xfrm>
            <a:off x="5331478" y="4278777"/>
            <a:ext cx="2682221" cy="394210"/>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设备</a:t>
            </a:r>
          </a:p>
        </p:txBody>
      </p:sp>
      <p:sp>
        <p:nvSpPr>
          <p:cNvPr id="11" name="文本框 10">
            <a:extLst>
              <a:ext uri="{FF2B5EF4-FFF2-40B4-BE49-F238E27FC236}">
                <a16:creationId xmlns:a16="http://schemas.microsoft.com/office/drawing/2014/main" id="{59A64D6A-4C52-4932-8465-CA6082C036FE}"/>
              </a:ext>
            </a:extLst>
          </p:cNvPr>
          <p:cNvSpPr txBox="1"/>
          <p:nvPr/>
        </p:nvSpPr>
        <p:spPr>
          <a:xfrm>
            <a:off x="5331477" y="4710544"/>
            <a:ext cx="2682221" cy="394210"/>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lang="zh-CN" altLang="en-US" dirty="0">
                <a:solidFill>
                  <a:prstClr val="white"/>
                </a:solidFill>
                <a:latin typeface="Arial"/>
                <a:ea typeface="微软雅黑"/>
              </a:rPr>
              <a:t>局限性</a:t>
            </a: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2752743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295465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处理流程和数据流程</a:t>
            </a:r>
          </a:p>
        </p:txBody>
      </p:sp>
      <p:pic>
        <p:nvPicPr>
          <p:cNvPr id="4098" name="Picture 2" descr="QY20150729180829996">
            <a:extLst>
              <a:ext uri="{FF2B5EF4-FFF2-40B4-BE49-F238E27FC236}">
                <a16:creationId xmlns:a16="http://schemas.microsoft.com/office/drawing/2014/main" id="{915382A8-D632-4709-9CA3-34405B47D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465" y="1004252"/>
            <a:ext cx="9031070" cy="52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880502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5982DB"/>
                </a:solidFill>
                <a:latin typeface="Arial"/>
                <a:ea typeface="微软雅黑"/>
              </a:rPr>
              <a:t>工作负荷</a:t>
            </a:r>
            <a:endParaRPr kumimoji="0" lang="zh-CN" altLang="en-US" sz="2400" b="1" i="0" u="none" strike="noStrike" kern="1200" cap="none" spc="0" normalizeH="0" baseline="0" noProof="0" dirty="0">
              <a:ln>
                <a:noFill/>
              </a:ln>
              <a:solidFill>
                <a:srgbClr val="5982DB"/>
              </a:solidFill>
              <a:effectLst/>
              <a:uLnTx/>
              <a:uFillTx/>
              <a:latin typeface="Arial"/>
              <a:ea typeface="微软雅黑"/>
              <a:cs typeface="+mn-cs"/>
            </a:endParaRPr>
          </a:p>
        </p:txBody>
      </p:sp>
      <p:grpSp>
        <p:nvGrpSpPr>
          <p:cNvPr id="118" name="组合 117"/>
          <p:cNvGrpSpPr/>
          <p:nvPr/>
        </p:nvGrpSpPr>
        <p:grpSpPr>
          <a:xfrm>
            <a:off x="3789505" y="999677"/>
            <a:ext cx="4612989" cy="5033041"/>
            <a:chOff x="3325193" y="1961493"/>
            <a:chExt cx="1260552" cy="1376792"/>
          </a:xfrm>
        </p:grpSpPr>
        <p:sp>
          <p:nvSpPr>
            <p:cNvPr id="26" name="任意多边形: 形状 25"/>
            <p:cNvSpPr/>
            <p:nvPr/>
          </p:nvSpPr>
          <p:spPr>
            <a:xfrm rot="2700000">
              <a:off x="3628820" y="1961493"/>
              <a:ext cx="653300" cy="653300"/>
            </a:xfrm>
            <a:custGeom>
              <a:avLst/>
              <a:gdLst>
                <a:gd name="connsiteX0" fmla="*/ 53356 w 566463"/>
                <a:gd name="connsiteY0" fmla="*/ 53356 h 566463"/>
                <a:gd name="connsiteX1" fmla="*/ 182170 w 566463"/>
                <a:gd name="connsiteY1" fmla="*/ 0 h 566463"/>
                <a:gd name="connsiteX2" fmla="*/ 566463 w 566463"/>
                <a:gd name="connsiteY2" fmla="*/ 0 h 566463"/>
                <a:gd name="connsiteX3" fmla="*/ 0 w 566463"/>
                <a:gd name="connsiteY3" fmla="*/ 566463 h 566463"/>
                <a:gd name="connsiteX4" fmla="*/ 0 w 566463"/>
                <a:gd name="connsiteY4" fmla="*/ 182170 h 566463"/>
                <a:gd name="connsiteX5" fmla="*/ 53356 w 566463"/>
                <a:gd name="connsiteY5" fmla="*/ 53356 h 56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6463" h="566463">
                  <a:moveTo>
                    <a:pt x="53356" y="53356"/>
                  </a:moveTo>
                  <a:cubicBezTo>
                    <a:pt x="86322" y="20390"/>
                    <a:pt x="131865" y="0"/>
                    <a:pt x="182170" y="0"/>
                  </a:cubicBezTo>
                  <a:lnTo>
                    <a:pt x="566463" y="0"/>
                  </a:lnTo>
                  <a:lnTo>
                    <a:pt x="0" y="566463"/>
                  </a:lnTo>
                  <a:lnTo>
                    <a:pt x="0" y="182170"/>
                  </a:lnTo>
                  <a:cubicBezTo>
                    <a:pt x="0" y="131865"/>
                    <a:pt x="20390" y="86323"/>
                    <a:pt x="53356" y="53356"/>
                  </a:cubicBez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圆角 5"/>
            <p:cNvSpPr/>
            <p:nvPr/>
          </p:nvSpPr>
          <p:spPr>
            <a:xfrm rot="2700000">
              <a:off x="3325193" y="2077733"/>
              <a:ext cx="1260552" cy="1260552"/>
            </a:xfrm>
            <a:prstGeom prst="round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7" name="文本框 6">
            <a:extLst>
              <a:ext uri="{FF2B5EF4-FFF2-40B4-BE49-F238E27FC236}">
                <a16:creationId xmlns:a16="http://schemas.microsoft.com/office/drawing/2014/main" id="{B48523EC-51FF-4CFC-A314-53B0C94BF6AF}"/>
              </a:ext>
            </a:extLst>
          </p:cNvPr>
          <p:cNvSpPr txBox="1"/>
          <p:nvPr/>
        </p:nvSpPr>
        <p:spPr>
          <a:xfrm>
            <a:off x="4181990" y="2460395"/>
            <a:ext cx="4339842" cy="3477875"/>
          </a:xfrm>
          <a:prstGeom prst="rect">
            <a:avLst/>
          </a:prstGeom>
          <a:noFill/>
        </p:spPr>
        <p:txBody>
          <a:bodyPr wrap="square" rtlCol="0">
            <a:spAutoFit/>
          </a:bodyPr>
          <a:lstStyle/>
          <a:p>
            <a:r>
              <a:rPr lang="en-US" altLang="zh-CN" sz="3600" dirty="0">
                <a:latin typeface="楷体" panose="02010609060101010101" pitchFamily="49" charset="-122"/>
                <a:ea typeface="楷体" panose="02010609060101010101" pitchFamily="49" charset="-122"/>
              </a:rPr>
              <a:t>1.</a:t>
            </a:r>
            <a:r>
              <a:rPr lang="zh-CN" altLang="zh-CN" sz="3600" dirty="0">
                <a:latin typeface="楷体" panose="02010609060101010101" pitchFamily="49" charset="-122"/>
                <a:ea typeface="楷体" panose="02010609060101010101" pitchFamily="49" charset="-122"/>
              </a:rPr>
              <a:t>自学制作小程序需要的技术</a:t>
            </a:r>
            <a:endParaRPr lang="en-US" altLang="zh-CN" sz="3600" dirty="0">
              <a:latin typeface="楷体" panose="02010609060101010101" pitchFamily="49" charset="-122"/>
              <a:ea typeface="楷体" panose="02010609060101010101" pitchFamily="49" charset="-122"/>
            </a:endParaRPr>
          </a:p>
          <a:p>
            <a:r>
              <a:rPr lang="en-US" altLang="zh-CN" sz="3600" dirty="0">
                <a:latin typeface="楷体" panose="02010609060101010101" pitchFamily="49" charset="-122"/>
                <a:ea typeface="楷体" panose="02010609060101010101" pitchFamily="49" charset="-122"/>
              </a:rPr>
              <a:t>2.</a:t>
            </a:r>
            <a:r>
              <a:rPr lang="zh-CN" altLang="zh-CN" sz="3600" dirty="0">
                <a:latin typeface="楷体" panose="02010609060101010101" pitchFamily="49" charset="-122"/>
                <a:ea typeface="楷体" panose="02010609060101010101" pitchFamily="49" charset="-122"/>
              </a:rPr>
              <a:t>界面设计</a:t>
            </a:r>
            <a:endParaRPr lang="en-US" altLang="zh-CN" sz="3600" dirty="0">
              <a:latin typeface="楷体" panose="02010609060101010101" pitchFamily="49" charset="-122"/>
              <a:ea typeface="楷体" panose="02010609060101010101" pitchFamily="49" charset="-122"/>
            </a:endParaRPr>
          </a:p>
          <a:p>
            <a:r>
              <a:rPr lang="en-US" altLang="zh-CN" sz="3600" dirty="0">
                <a:latin typeface="楷体" panose="02010609060101010101" pitchFamily="49" charset="-122"/>
                <a:ea typeface="楷体" panose="02010609060101010101" pitchFamily="49" charset="-122"/>
              </a:rPr>
              <a:t>3.</a:t>
            </a:r>
            <a:r>
              <a:rPr lang="zh-CN" altLang="en-US" sz="3600" dirty="0">
                <a:latin typeface="楷体" panose="02010609060101010101" pitchFamily="49" charset="-122"/>
                <a:ea typeface="楷体" panose="02010609060101010101" pitchFamily="49" charset="-122"/>
              </a:rPr>
              <a:t>小程序代码编写</a:t>
            </a:r>
            <a:endParaRPr lang="en-US" altLang="zh-CN" sz="3600" dirty="0">
              <a:latin typeface="楷体" panose="02010609060101010101" pitchFamily="49" charset="-122"/>
              <a:ea typeface="楷体" panose="02010609060101010101" pitchFamily="49" charset="-122"/>
            </a:endParaRPr>
          </a:p>
          <a:p>
            <a:r>
              <a:rPr lang="en-US" altLang="zh-CN" sz="3600" dirty="0">
                <a:latin typeface="楷体" panose="02010609060101010101" pitchFamily="49" charset="-122"/>
                <a:ea typeface="楷体" panose="02010609060101010101" pitchFamily="49" charset="-122"/>
              </a:rPr>
              <a:t>4.</a:t>
            </a:r>
            <a:r>
              <a:rPr lang="zh-CN" altLang="zh-CN" sz="3600" dirty="0">
                <a:latin typeface="楷体" panose="02010609060101010101" pitchFamily="49" charset="-122"/>
                <a:ea typeface="楷体" panose="02010609060101010101" pitchFamily="49" charset="-122"/>
              </a:rPr>
              <a:t>小程序测试</a:t>
            </a:r>
            <a:endParaRPr lang="zh-CN" altLang="en-US" sz="3600" dirty="0">
              <a:solidFill>
                <a:prstClr val="black">
                  <a:lumMod val="50000"/>
                  <a:lumOff val="50000"/>
                </a:prstClr>
              </a:solidFill>
              <a:latin typeface="楷体" panose="02010609060101010101" pitchFamily="49" charset="-122"/>
              <a:ea typeface="楷体" panose="02010609060101010101" pitchFamily="49" charset="-122"/>
            </a:endParaRPr>
          </a:p>
          <a:p>
            <a:endParaRPr lang="zh-CN" altLang="en-US" sz="1000" dirty="0">
              <a:solidFill>
                <a:prstClr val="black">
                  <a:lumMod val="50000"/>
                  <a:lumOff val="50000"/>
                </a:prstClr>
              </a:solidFill>
              <a:latin typeface="Calibri"/>
            </a:endParaRPr>
          </a:p>
          <a:p>
            <a:endParaRPr lang="zh-CN" altLang="en-US" sz="1200" dirty="0">
              <a:solidFill>
                <a:prstClr val="black">
                  <a:lumMod val="50000"/>
                  <a:lumOff val="50000"/>
                </a:prstClr>
              </a:solidFill>
              <a:latin typeface="Calibri"/>
            </a:endParaRPr>
          </a:p>
          <a:p>
            <a:endParaRPr lang="zh-CN" altLang="en-US" dirty="0"/>
          </a:p>
        </p:txBody>
      </p:sp>
    </p:spTree>
    <p:extLst>
      <p:ext uri="{BB962C8B-B14F-4D97-AF65-F5344CB8AC3E}">
        <p14:creationId xmlns:p14="http://schemas.microsoft.com/office/powerpoint/2010/main" val="4314403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p:cTn id="7" dur="500" fill="hold"/>
                                        <p:tgtEl>
                                          <p:spTgt spid="118"/>
                                        </p:tgtEl>
                                        <p:attrNameLst>
                                          <p:attrName>ppt_w</p:attrName>
                                        </p:attrNameLst>
                                      </p:cBhvr>
                                      <p:tavLst>
                                        <p:tav tm="0">
                                          <p:val>
                                            <p:fltVal val="0"/>
                                          </p:val>
                                        </p:tav>
                                        <p:tav tm="100000">
                                          <p:val>
                                            <p:strVal val="#ppt_w"/>
                                          </p:val>
                                        </p:tav>
                                      </p:tavLst>
                                    </p:anim>
                                    <p:anim calcmode="lin" valueType="num">
                                      <p:cBhvr>
                                        <p:cTn id="8" dur="500" fill="hold"/>
                                        <p:tgtEl>
                                          <p:spTgt spid="118"/>
                                        </p:tgtEl>
                                        <p:attrNameLst>
                                          <p:attrName>ppt_h</p:attrName>
                                        </p:attrNameLst>
                                      </p:cBhvr>
                                      <p:tavLst>
                                        <p:tav tm="0">
                                          <p:val>
                                            <p:fltVal val="0"/>
                                          </p:val>
                                        </p:tav>
                                        <p:tav tm="100000">
                                          <p:val>
                                            <p:strVal val="#ppt_h"/>
                                          </p:val>
                                        </p:tav>
                                      </p:tavLst>
                                    </p:anim>
                                    <p:animEffect transition="in" filter="fade">
                                      <p:cBhvr>
                                        <p:cTn id="9"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a:xfrm>
            <a:off x="1326539" y="2982440"/>
            <a:ext cx="2224035" cy="1717005"/>
            <a:chOff x="1174634" y="3867206"/>
            <a:chExt cx="2224035" cy="1717005"/>
          </a:xfrm>
        </p:grpSpPr>
        <p:cxnSp>
          <p:nvCxnSpPr>
            <p:cNvPr id="44" name="直接连接符 43"/>
            <p:cNvCxnSpPr>
              <a:cxnSpLocks/>
            </p:cNvCxnSpPr>
            <p:nvPr/>
          </p:nvCxnSpPr>
          <p:spPr>
            <a:xfrm>
              <a:off x="1174634" y="3867206"/>
              <a:ext cx="0" cy="1717005"/>
            </a:xfrm>
            <a:prstGeom prst="lin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4" name="矩形 53"/>
            <p:cNvSpPr/>
            <p:nvPr/>
          </p:nvSpPr>
          <p:spPr>
            <a:xfrm>
              <a:off x="1265563" y="4557476"/>
              <a:ext cx="2133106" cy="401264"/>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en-US" altLang="zh-CN" b="1" dirty="0">
                  <a:solidFill>
                    <a:schemeClr val="accent6"/>
                  </a:solidFill>
                  <a:latin typeface="Calibri"/>
                  <a:ea typeface="微软雅黑"/>
                </a:rPr>
                <a:t>HTML</a:t>
              </a:r>
              <a:endParaRPr kumimoji="0" lang="zh-CN" altLang="en-US" b="1" i="0" u="none" strike="noStrike" kern="1200" cap="none" spc="0" normalizeH="0" baseline="0" noProof="0" dirty="0">
                <a:ln>
                  <a:noFill/>
                </a:ln>
                <a:solidFill>
                  <a:schemeClr val="accent6"/>
                </a:solidFill>
                <a:effectLst/>
                <a:uLnTx/>
                <a:uFillTx/>
                <a:latin typeface="Calibri"/>
                <a:ea typeface="微软雅黑"/>
                <a:cs typeface="+mn-cs"/>
              </a:endParaRPr>
            </a:p>
          </p:txBody>
        </p:sp>
      </p:grpSp>
      <p:grpSp>
        <p:nvGrpSpPr>
          <p:cNvPr id="70" name="组合 69"/>
          <p:cNvGrpSpPr/>
          <p:nvPr/>
        </p:nvGrpSpPr>
        <p:grpSpPr>
          <a:xfrm>
            <a:off x="8999105" y="3086884"/>
            <a:ext cx="2640408" cy="1717005"/>
            <a:chOff x="5052410" y="3867206"/>
            <a:chExt cx="2640408" cy="1717005"/>
          </a:xfrm>
        </p:grpSpPr>
        <p:cxnSp>
          <p:nvCxnSpPr>
            <p:cNvPr id="45" name="直接连接符 44"/>
            <p:cNvCxnSpPr>
              <a:cxnSpLocks/>
            </p:cNvCxnSpPr>
            <p:nvPr/>
          </p:nvCxnSpPr>
          <p:spPr>
            <a:xfrm>
              <a:off x="5052410" y="3867206"/>
              <a:ext cx="0" cy="1717005"/>
            </a:xfrm>
            <a:prstGeom prst="lin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8" name="矩形 57"/>
            <p:cNvSpPr/>
            <p:nvPr/>
          </p:nvSpPr>
          <p:spPr>
            <a:xfrm>
              <a:off x="5146785" y="4557475"/>
              <a:ext cx="2546033" cy="401264"/>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lang="en-US" altLang="zh-CN" b="1" dirty="0">
                  <a:solidFill>
                    <a:schemeClr val="accent6"/>
                  </a:solidFill>
                  <a:latin typeface="Calibri"/>
                  <a:ea typeface="微软雅黑"/>
                </a:rPr>
                <a:t>JavaScript</a:t>
              </a:r>
              <a:endParaRPr kumimoji="0" lang="zh-CN" altLang="en-US" b="1" i="0" u="none" strike="noStrike" kern="1200" cap="none" spc="0" normalizeH="0" baseline="0" noProof="0" dirty="0">
                <a:ln>
                  <a:noFill/>
                </a:ln>
                <a:solidFill>
                  <a:schemeClr val="accent6"/>
                </a:solidFill>
                <a:effectLst/>
                <a:uLnTx/>
                <a:uFillTx/>
                <a:latin typeface="Calibri"/>
                <a:ea typeface="微软雅黑"/>
                <a:cs typeface="+mn-cs"/>
              </a:endParaRPr>
            </a:p>
          </p:txBody>
        </p:sp>
      </p:grpSp>
      <p:grpSp>
        <p:nvGrpSpPr>
          <p:cNvPr id="73" name="组合 72"/>
          <p:cNvGrpSpPr/>
          <p:nvPr/>
        </p:nvGrpSpPr>
        <p:grpSpPr>
          <a:xfrm>
            <a:off x="5115869" y="773926"/>
            <a:ext cx="2201466" cy="1803782"/>
            <a:chOff x="3114215" y="1620103"/>
            <a:chExt cx="2201466" cy="1803782"/>
          </a:xfrm>
        </p:grpSpPr>
        <p:cxnSp>
          <p:nvCxnSpPr>
            <p:cNvPr id="39" name="直接连接符 38"/>
            <p:cNvCxnSpPr>
              <a:cxnSpLocks/>
            </p:cNvCxnSpPr>
            <p:nvPr/>
          </p:nvCxnSpPr>
          <p:spPr>
            <a:xfrm>
              <a:off x="3114215" y="1706880"/>
              <a:ext cx="0" cy="1717005"/>
            </a:xfrm>
            <a:prstGeom prst="lin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64" name="矩形 63"/>
            <p:cNvSpPr/>
            <p:nvPr/>
          </p:nvSpPr>
          <p:spPr>
            <a:xfrm>
              <a:off x="3205863" y="1620103"/>
              <a:ext cx="2109818" cy="401264"/>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chemeClr val="accent6"/>
                  </a:solidFill>
                  <a:effectLst/>
                  <a:uLnTx/>
                  <a:uFillTx/>
                  <a:latin typeface="Calibri"/>
                  <a:ea typeface="微软雅黑"/>
                  <a:cs typeface="+mn-cs"/>
                </a:rPr>
                <a:t>CSS</a:t>
              </a:r>
              <a:endParaRPr kumimoji="0" lang="zh-CN" altLang="en-US" b="1" i="0" u="none" strike="noStrike" kern="1200" cap="none" spc="0" normalizeH="0" baseline="0" noProof="0" dirty="0">
                <a:ln>
                  <a:noFill/>
                </a:ln>
                <a:solidFill>
                  <a:schemeClr val="accent6"/>
                </a:solidFill>
                <a:effectLst/>
                <a:uLnTx/>
                <a:uFillTx/>
                <a:latin typeface="Calibri"/>
                <a:ea typeface="微软雅黑"/>
                <a:cs typeface="+mn-cs"/>
              </a:endParaRPr>
            </a:p>
          </p:txBody>
        </p:sp>
      </p:grpSp>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315983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人员</a:t>
            </a:r>
            <a:r>
              <a:rPr kumimoji="0" lang="en-US" altLang="zh-CN" sz="2400" b="1" i="0" u="none" strike="noStrike" kern="1200" cap="none" spc="0" normalizeH="0" baseline="0" noProof="0" dirty="0">
                <a:ln>
                  <a:noFill/>
                </a:ln>
                <a:solidFill>
                  <a:srgbClr val="5982DB"/>
                </a:solidFill>
                <a:effectLst/>
                <a:uLnTx/>
                <a:uFillTx/>
                <a:latin typeface="Arial"/>
                <a:ea typeface="微软雅黑"/>
                <a:cs typeface="+mn-cs"/>
              </a:rPr>
              <a:t>(</a:t>
            </a: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需要掌握的技术</a:t>
            </a:r>
            <a:r>
              <a:rPr kumimoji="0" lang="en-US" altLang="zh-CN" sz="2400" b="1" i="0" u="none" strike="noStrike" kern="1200" cap="none" spc="0" normalizeH="0" baseline="0" noProof="0" dirty="0">
                <a:ln>
                  <a:noFill/>
                </a:ln>
                <a:solidFill>
                  <a:srgbClr val="5982DB"/>
                </a:solidFill>
                <a:effectLst/>
                <a:uLnTx/>
                <a:uFillTx/>
                <a:latin typeface="Arial"/>
                <a:ea typeface="微软雅黑"/>
                <a:cs typeface="+mn-cs"/>
              </a:rPr>
              <a:t>)</a:t>
            </a:r>
            <a:endParaRPr kumimoji="0" lang="zh-CN" altLang="en-US" sz="2400" b="1" i="0" u="none" strike="noStrike" kern="1200" cap="none" spc="0" normalizeH="0" baseline="0" noProof="0" dirty="0">
              <a:ln>
                <a:noFill/>
              </a:ln>
              <a:solidFill>
                <a:srgbClr val="5982DB"/>
              </a:solidFill>
              <a:effectLst/>
              <a:uLnTx/>
              <a:uFillTx/>
              <a:latin typeface="Arial"/>
              <a:ea typeface="微软雅黑"/>
              <a:cs typeface="+mn-cs"/>
            </a:endParaRPr>
          </a:p>
        </p:txBody>
      </p:sp>
      <p:grpSp>
        <p:nvGrpSpPr>
          <p:cNvPr id="28" name="组合 27"/>
          <p:cNvGrpSpPr/>
          <p:nvPr/>
        </p:nvGrpSpPr>
        <p:grpSpPr>
          <a:xfrm>
            <a:off x="1167555" y="1703245"/>
            <a:ext cx="9856890" cy="2098580"/>
            <a:chOff x="862094" y="2087880"/>
            <a:chExt cx="12598290" cy="2682240"/>
          </a:xfrm>
        </p:grpSpPr>
        <p:grpSp>
          <p:nvGrpSpPr>
            <p:cNvPr id="11" name="组合 10"/>
            <p:cNvGrpSpPr/>
            <p:nvPr/>
          </p:nvGrpSpPr>
          <p:grpSpPr>
            <a:xfrm>
              <a:off x="862094" y="2087880"/>
              <a:ext cx="2682218" cy="1341120"/>
              <a:chOff x="1818662" y="2087880"/>
              <a:chExt cx="2682218" cy="1341120"/>
            </a:xfrm>
          </p:grpSpPr>
          <p:sp>
            <p:nvSpPr>
              <p:cNvPr id="8" name="任意多边形: 形状 7"/>
              <p:cNvSpPr/>
              <p:nvPr/>
            </p:nvSpPr>
            <p:spPr>
              <a:xfrm>
                <a:off x="1818662" y="2087880"/>
                <a:ext cx="2682218" cy="1341120"/>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9" name="任意多边形: 形状 8"/>
              <p:cNvSpPr/>
              <p:nvPr/>
            </p:nvSpPr>
            <p:spPr>
              <a:xfrm>
                <a:off x="2021862" y="2291082"/>
                <a:ext cx="2275818" cy="1137918"/>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0" name="任意多边形: 形状 9"/>
              <p:cNvSpPr/>
              <p:nvPr/>
            </p:nvSpPr>
            <p:spPr>
              <a:xfrm>
                <a:off x="1927539" y="2196758"/>
                <a:ext cx="2464464" cy="1232242"/>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12" name="组合 11"/>
            <p:cNvGrpSpPr/>
            <p:nvPr/>
          </p:nvGrpSpPr>
          <p:grpSpPr>
            <a:xfrm flipV="1">
              <a:off x="3341112" y="3429000"/>
              <a:ext cx="2682218" cy="1341120"/>
              <a:chOff x="1818662" y="2087880"/>
              <a:chExt cx="2682218" cy="1341120"/>
            </a:xfrm>
          </p:grpSpPr>
          <p:sp>
            <p:nvSpPr>
              <p:cNvPr id="13" name="任意多边形: 形状 12"/>
              <p:cNvSpPr/>
              <p:nvPr/>
            </p:nvSpPr>
            <p:spPr>
              <a:xfrm>
                <a:off x="1818662" y="2087880"/>
                <a:ext cx="2682218" cy="1341120"/>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4" name="任意多边形: 形状 13"/>
              <p:cNvSpPr/>
              <p:nvPr/>
            </p:nvSpPr>
            <p:spPr>
              <a:xfrm>
                <a:off x="2021862" y="2291082"/>
                <a:ext cx="2275818" cy="1137918"/>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5" name="任意多边形: 形状 14"/>
              <p:cNvSpPr/>
              <p:nvPr/>
            </p:nvSpPr>
            <p:spPr>
              <a:xfrm>
                <a:off x="1927539" y="2196758"/>
                <a:ext cx="2464464" cy="1232242"/>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16" name="组合 15"/>
            <p:cNvGrpSpPr/>
            <p:nvPr/>
          </p:nvGrpSpPr>
          <p:grpSpPr>
            <a:xfrm>
              <a:off x="5820130" y="2087880"/>
              <a:ext cx="2682218" cy="1341120"/>
              <a:chOff x="1818662" y="2087880"/>
              <a:chExt cx="2682218" cy="1341120"/>
            </a:xfrm>
          </p:grpSpPr>
          <p:sp>
            <p:nvSpPr>
              <p:cNvPr id="17" name="任意多边形: 形状 16"/>
              <p:cNvSpPr/>
              <p:nvPr/>
            </p:nvSpPr>
            <p:spPr>
              <a:xfrm>
                <a:off x="1818662" y="2087880"/>
                <a:ext cx="2682218" cy="1341120"/>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8" name="任意多边形: 形状 17"/>
              <p:cNvSpPr/>
              <p:nvPr/>
            </p:nvSpPr>
            <p:spPr>
              <a:xfrm>
                <a:off x="2021862" y="2291082"/>
                <a:ext cx="2275818" cy="1137918"/>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19" name="任意多边形: 形状 18"/>
              <p:cNvSpPr/>
              <p:nvPr/>
            </p:nvSpPr>
            <p:spPr>
              <a:xfrm>
                <a:off x="1927539" y="2196758"/>
                <a:ext cx="2464464" cy="1232242"/>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20" name="组合 19"/>
            <p:cNvGrpSpPr/>
            <p:nvPr/>
          </p:nvGrpSpPr>
          <p:grpSpPr>
            <a:xfrm flipV="1">
              <a:off x="8299148" y="3429000"/>
              <a:ext cx="2682218" cy="1341120"/>
              <a:chOff x="1818662" y="2087880"/>
              <a:chExt cx="2682218" cy="1341120"/>
            </a:xfrm>
          </p:grpSpPr>
          <p:sp>
            <p:nvSpPr>
              <p:cNvPr id="21" name="任意多边形: 形状 20"/>
              <p:cNvSpPr/>
              <p:nvPr/>
            </p:nvSpPr>
            <p:spPr>
              <a:xfrm>
                <a:off x="1818662" y="2087880"/>
                <a:ext cx="2682218" cy="1341120"/>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2" name="任意多边形: 形状 21"/>
              <p:cNvSpPr/>
              <p:nvPr/>
            </p:nvSpPr>
            <p:spPr>
              <a:xfrm>
                <a:off x="2021862" y="2291082"/>
                <a:ext cx="2275818" cy="1137918"/>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3" name="任意多边形: 形状 22"/>
              <p:cNvSpPr/>
              <p:nvPr/>
            </p:nvSpPr>
            <p:spPr>
              <a:xfrm>
                <a:off x="1927539" y="2196758"/>
                <a:ext cx="2464464" cy="1232242"/>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nvGrpSpPr>
            <p:cNvPr id="24" name="组合 23"/>
            <p:cNvGrpSpPr/>
            <p:nvPr/>
          </p:nvGrpSpPr>
          <p:grpSpPr>
            <a:xfrm>
              <a:off x="10778166" y="2087880"/>
              <a:ext cx="2682218" cy="1341120"/>
              <a:chOff x="1818662" y="2087880"/>
              <a:chExt cx="2682218" cy="1341120"/>
            </a:xfrm>
          </p:grpSpPr>
          <p:sp>
            <p:nvSpPr>
              <p:cNvPr id="25" name="任意多边形: 形状 24"/>
              <p:cNvSpPr/>
              <p:nvPr/>
            </p:nvSpPr>
            <p:spPr>
              <a:xfrm>
                <a:off x="1818662" y="2087880"/>
                <a:ext cx="2682218" cy="1341120"/>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6" name="任意多边形: 形状 25"/>
              <p:cNvSpPr/>
              <p:nvPr/>
            </p:nvSpPr>
            <p:spPr>
              <a:xfrm>
                <a:off x="2021862" y="2291082"/>
                <a:ext cx="2275818" cy="1137918"/>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27" name="任意多边形: 形状 26"/>
              <p:cNvSpPr/>
              <p:nvPr/>
            </p:nvSpPr>
            <p:spPr>
              <a:xfrm>
                <a:off x="1927539" y="2196758"/>
                <a:ext cx="2464464" cy="1232242"/>
              </a:xfrm>
              <a:custGeom>
                <a:avLst/>
                <a:gdLst>
                  <a:gd name="connsiteX0" fmla="*/ 1375458 w 2743178"/>
                  <a:gd name="connsiteY0" fmla="*/ 5 h 1371600"/>
                  <a:gd name="connsiteX1" fmla="*/ 2743178 w 2743178"/>
                  <a:gd name="connsiteY1" fmla="*/ 1371600 h 1371600"/>
                  <a:gd name="connsiteX2" fmla="*/ 1371578 w 2743178"/>
                  <a:gd name="connsiteY2" fmla="*/ 1371600 h 1371600"/>
                  <a:gd name="connsiteX3" fmla="*/ 0 w 2743178"/>
                  <a:gd name="connsiteY3" fmla="*/ 1363841 h 1371600"/>
                  <a:gd name="connsiteX4" fmla="*/ 1375458 w 2743178"/>
                  <a:gd name="connsiteY4" fmla="*/ 5 h 1371600"/>
                  <a:gd name="connsiteX0" fmla="*/ 1371578 w 2743178"/>
                  <a:gd name="connsiteY0" fmla="*/ 1371600 h 1463040"/>
                  <a:gd name="connsiteX1" fmla="*/ 0 w 2743178"/>
                  <a:gd name="connsiteY1" fmla="*/ 1363841 h 1463040"/>
                  <a:gd name="connsiteX2" fmla="*/ 1375458 w 2743178"/>
                  <a:gd name="connsiteY2" fmla="*/ 5 h 1463040"/>
                  <a:gd name="connsiteX3" fmla="*/ 2743178 w 2743178"/>
                  <a:gd name="connsiteY3" fmla="*/ 1371600 h 1463040"/>
                  <a:gd name="connsiteX4" fmla="*/ 1463018 w 2743178"/>
                  <a:gd name="connsiteY4" fmla="*/ 1463040 h 1463040"/>
                  <a:gd name="connsiteX0" fmla="*/ 1371578 w 2743178"/>
                  <a:gd name="connsiteY0" fmla="*/ 1371600 h 1371600"/>
                  <a:gd name="connsiteX1" fmla="*/ 0 w 2743178"/>
                  <a:gd name="connsiteY1" fmla="*/ 1363841 h 1371600"/>
                  <a:gd name="connsiteX2" fmla="*/ 1375458 w 2743178"/>
                  <a:gd name="connsiteY2" fmla="*/ 5 h 1371600"/>
                  <a:gd name="connsiteX3" fmla="*/ 2743178 w 2743178"/>
                  <a:gd name="connsiteY3" fmla="*/ 1371600 h 1371600"/>
                  <a:gd name="connsiteX0" fmla="*/ 0 w 2743178"/>
                  <a:gd name="connsiteY0" fmla="*/ 1363841 h 1371600"/>
                  <a:gd name="connsiteX1" fmla="*/ 1375458 w 2743178"/>
                  <a:gd name="connsiteY1" fmla="*/ 5 h 1371600"/>
                  <a:gd name="connsiteX2" fmla="*/ 2743178 w 2743178"/>
                  <a:gd name="connsiteY2" fmla="*/ 1371600 h 1371600"/>
                </a:gdLst>
                <a:ahLst/>
                <a:cxnLst>
                  <a:cxn ang="0">
                    <a:pos x="connsiteX0" y="connsiteY0"/>
                  </a:cxn>
                  <a:cxn ang="0">
                    <a:pos x="connsiteX1" y="connsiteY1"/>
                  </a:cxn>
                  <a:cxn ang="0">
                    <a:pos x="connsiteX2" y="connsiteY2"/>
                  </a:cxn>
                </a:cxnLst>
                <a:rect l="l" t="t" r="r" b="b"/>
                <a:pathLst>
                  <a:path w="2743178" h="1371600">
                    <a:moveTo>
                      <a:pt x="0" y="1363841"/>
                    </a:moveTo>
                    <a:cubicBezTo>
                      <a:pt x="4277" y="607854"/>
                      <a:pt x="619462" y="-2133"/>
                      <a:pt x="1375458" y="5"/>
                    </a:cubicBezTo>
                    <a:cubicBezTo>
                      <a:pt x="2131454" y="2143"/>
                      <a:pt x="2743179" y="615601"/>
                      <a:pt x="2743178" y="1371600"/>
                    </a:cubicBezTo>
                  </a:path>
                </a:pathLst>
              </a:custGeom>
              <a:noFill/>
              <a:ln w="15875">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grpSp>
      </p:grpSp>
      <p:sp>
        <p:nvSpPr>
          <p:cNvPr id="29" name="椭圆 28"/>
          <p:cNvSpPr/>
          <p:nvPr/>
        </p:nvSpPr>
        <p:spPr>
          <a:xfrm>
            <a:off x="911365" y="2404138"/>
            <a:ext cx="682750" cy="68274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椭圆 29"/>
          <p:cNvSpPr/>
          <p:nvPr/>
        </p:nvSpPr>
        <p:spPr>
          <a:xfrm>
            <a:off x="2839559" y="2404138"/>
            <a:ext cx="682750" cy="68274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30"/>
          <p:cNvSpPr/>
          <p:nvPr/>
        </p:nvSpPr>
        <p:spPr>
          <a:xfrm>
            <a:off x="4784835" y="2404138"/>
            <a:ext cx="682750" cy="68274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2" name="椭圆 31"/>
          <p:cNvSpPr/>
          <p:nvPr/>
        </p:nvSpPr>
        <p:spPr>
          <a:xfrm>
            <a:off x="6711517" y="2404138"/>
            <a:ext cx="682750" cy="68274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8658304" y="2404138"/>
            <a:ext cx="682750" cy="68274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椭圆 33"/>
          <p:cNvSpPr/>
          <p:nvPr/>
        </p:nvSpPr>
        <p:spPr>
          <a:xfrm>
            <a:off x="10571495" y="2404138"/>
            <a:ext cx="682750" cy="68274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7" name="Freeform 48"/>
          <p:cNvSpPr>
            <a:spLocks noEditPoints="1"/>
          </p:cNvSpPr>
          <p:nvPr/>
        </p:nvSpPr>
        <p:spPr bwMode="auto">
          <a:xfrm>
            <a:off x="10772827" y="2596482"/>
            <a:ext cx="298320" cy="298320"/>
          </a:xfrm>
          <a:custGeom>
            <a:avLst/>
            <a:gdLst>
              <a:gd name="T0" fmla="*/ 116 w 128"/>
              <a:gd name="T1" fmla="*/ 0 h 128"/>
              <a:gd name="T2" fmla="*/ 12 w 128"/>
              <a:gd name="T3" fmla="*/ 0 h 128"/>
              <a:gd name="T4" fmla="*/ 0 w 128"/>
              <a:gd name="T5" fmla="*/ 12 h 128"/>
              <a:gd name="T6" fmla="*/ 0 w 128"/>
              <a:gd name="T7" fmla="*/ 92 h 128"/>
              <a:gd name="T8" fmla="*/ 12 w 128"/>
              <a:gd name="T9" fmla="*/ 104 h 128"/>
              <a:gd name="T10" fmla="*/ 44 w 128"/>
              <a:gd name="T11" fmla="*/ 104 h 128"/>
              <a:gd name="T12" fmla="*/ 44 w 128"/>
              <a:gd name="T13" fmla="*/ 120 h 128"/>
              <a:gd name="T14" fmla="*/ 40 w 128"/>
              <a:gd name="T15" fmla="*/ 120 h 128"/>
              <a:gd name="T16" fmla="*/ 36 w 128"/>
              <a:gd name="T17" fmla="*/ 124 h 128"/>
              <a:gd name="T18" fmla="*/ 40 w 128"/>
              <a:gd name="T19" fmla="*/ 128 h 128"/>
              <a:gd name="T20" fmla="*/ 88 w 128"/>
              <a:gd name="T21" fmla="*/ 128 h 128"/>
              <a:gd name="T22" fmla="*/ 92 w 128"/>
              <a:gd name="T23" fmla="*/ 124 h 128"/>
              <a:gd name="T24" fmla="*/ 88 w 128"/>
              <a:gd name="T25" fmla="*/ 120 h 128"/>
              <a:gd name="T26" fmla="*/ 84 w 128"/>
              <a:gd name="T27" fmla="*/ 120 h 128"/>
              <a:gd name="T28" fmla="*/ 84 w 128"/>
              <a:gd name="T29" fmla="*/ 104 h 128"/>
              <a:gd name="T30" fmla="*/ 116 w 128"/>
              <a:gd name="T31" fmla="*/ 104 h 128"/>
              <a:gd name="T32" fmla="*/ 128 w 128"/>
              <a:gd name="T33" fmla="*/ 92 h 128"/>
              <a:gd name="T34" fmla="*/ 128 w 128"/>
              <a:gd name="T35" fmla="*/ 12 h 128"/>
              <a:gd name="T36" fmla="*/ 116 w 128"/>
              <a:gd name="T37" fmla="*/ 0 h 128"/>
              <a:gd name="T38" fmla="*/ 76 w 128"/>
              <a:gd name="T39" fmla="*/ 120 h 128"/>
              <a:gd name="T40" fmla="*/ 52 w 128"/>
              <a:gd name="T41" fmla="*/ 120 h 128"/>
              <a:gd name="T42" fmla="*/ 52 w 128"/>
              <a:gd name="T43" fmla="*/ 104 h 128"/>
              <a:gd name="T44" fmla="*/ 76 w 128"/>
              <a:gd name="T45" fmla="*/ 104 h 128"/>
              <a:gd name="T46" fmla="*/ 76 w 128"/>
              <a:gd name="T47" fmla="*/ 120 h 128"/>
              <a:gd name="T48" fmla="*/ 120 w 128"/>
              <a:gd name="T49" fmla="*/ 88 h 128"/>
              <a:gd name="T50" fmla="*/ 112 w 128"/>
              <a:gd name="T51" fmla="*/ 96 h 128"/>
              <a:gd name="T52" fmla="*/ 16 w 128"/>
              <a:gd name="T53" fmla="*/ 96 h 128"/>
              <a:gd name="T54" fmla="*/ 8 w 128"/>
              <a:gd name="T55" fmla="*/ 88 h 128"/>
              <a:gd name="T56" fmla="*/ 8 w 128"/>
              <a:gd name="T57" fmla="*/ 84 h 128"/>
              <a:gd name="T58" fmla="*/ 120 w 128"/>
              <a:gd name="T59" fmla="*/ 84 h 128"/>
              <a:gd name="T60" fmla="*/ 120 w 128"/>
              <a:gd name="T61" fmla="*/ 88 h 128"/>
              <a:gd name="T62" fmla="*/ 120 w 128"/>
              <a:gd name="T63" fmla="*/ 76 h 128"/>
              <a:gd name="T64" fmla="*/ 8 w 128"/>
              <a:gd name="T65" fmla="*/ 76 h 128"/>
              <a:gd name="T66" fmla="*/ 8 w 128"/>
              <a:gd name="T67" fmla="*/ 16 h 128"/>
              <a:gd name="T68" fmla="*/ 16 w 128"/>
              <a:gd name="T69" fmla="*/ 8 h 128"/>
              <a:gd name="T70" fmla="*/ 112 w 128"/>
              <a:gd name="T71" fmla="*/ 8 h 128"/>
              <a:gd name="T72" fmla="*/ 120 w 128"/>
              <a:gd name="T73" fmla="*/ 16 h 128"/>
              <a:gd name="T74" fmla="*/ 120 w 128"/>
              <a:gd name="T75"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6" y="0"/>
                </a:moveTo>
                <a:cubicBezTo>
                  <a:pt x="12" y="0"/>
                  <a:pt x="12" y="0"/>
                  <a:pt x="12" y="0"/>
                </a:cubicBezTo>
                <a:cubicBezTo>
                  <a:pt x="5" y="0"/>
                  <a:pt x="0" y="5"/>
                  <a:pt x="0" y="12"/>
                </a:cubicBezTo>
                <a:cubicBezTo>
                  <a:pt x="0" y="92"/>
                  <a:pt x="0" y="92"/>
                  <a:pt x="0" y="92"/>
                </a:cubicBezTo>
                <a:cubicBezTo>
                  <a:pt x="0" y="98"/>
                  <a:pt x="5" y="104"/>
                  <a:pt x="12" y="104"/>
                </a:cubicBezTo>
                <a:cubicBezTo>
                  <a:pt x="44" y="104"/>
                  <a:pt x="44" y="104"/>
                  <a:pt x="44" y="104"/>
                </a:cubicBezTo>
                <a:cubicBezTo>
                  <a:pt x="44" y="120"/>
                  <a:pt x="44" y="120"/>
                  <a:pt x="44" y="120"/>
                </a:cubicBezTo>
                <a:cubicBezTo>
                  <a:pt x="40" y="120"/>
                  <a:pt x="40" y="120"/>
                  <a:pt x="40" y="120"/>
                </a:cubicBezTo>
                <a:cubicBezTo>
                  <a:pt x="37" y="120"/>
                  <a:pt x="36" y="122"/>
                  <a:pt x="36" y="124"/>
                </a:cubicBezTo>
                <a:cubicBezTo>
                  <a:pt x="36" y="126"/>
                  <a:pt x="37" y="128"/>
                  <a:pt x="40" y="128"/>
                </a:cubicBezTo>
                <a:cubicBezTo>
                  <a:pt x="88" y="128"/>
                  <a:pt x="88" y="128"/>
                  <a:pt x="88" y="128"/>
                </a:cubicBezTo>
                <a:cubicBezTo>
                  <a:pt x="90" y="128"/>
                  <a:pt x="92" y="126"/>
                  <a:pt x="92" y="124"/>
                </a:cubicBezTo>
                <a:cubicBezTo>
                  <a:pt x="92" y="122"/>
                  <a:pt x="90" y="120"/>
                  <a:pt x="88" y="120"/>
                </a:cubicBezTo>
                <a:cubicBezTo>
                  <a:pt x="84" y="120"/>
                  <a:pt x="84" y="120"/>
                  <a:pt x="84" y="120"/>
                </a:cubicBezTo>
                <a:cubicBezTo>
                  <a:pt x="84" y="104"/>
                  <a:pt x="84" y="104"/>
                  <a:pt x="84" y="104"/>
                </a:cubicBezTo>
                <a:cubicBezTo>
                  <a:pt x="116" y="104"/>
                  <a:pt x="116" y="104"/>
                  <a:pt x="116" y="104"/>
                </a:cubicBezTo>
                <a:cubicBezTo>
                  <a:pt x="122" y="104"/>
                  <a:pt x="128" y="98"/>
                  <a:pt x="128" y="92"/>
                </a:cubicBezTo>
                <a:cubicBezTo>
                  <a:pt x="128" y="12"/>
                  <a:pt x="128" y="12"/>
                  <a:pt x="128" y="12"/>
                </a:cubicBezTo>
                <a:cubicBezTo>
                  <a:pt x="128" y="5"/>
                  <a:pt x="122" y="0"/>
                  <a:pt x="116" y="0"/>
                </a:cubicBezTo>
                <a:close/>
                <a:moveTo>
                  <a:pt x="76" y="120"/>
                </a:moveTo>
                <a:cubicBezTo>
                  <a:pt x="52" y="120"/>
                  <a:pt x="52" y="120"/>
                  <a:pt x="52" y="120"/>
                </a:cubicBezTo>
                <a:cubicBezTo>
                  <a:pt x="52" y="104"/>
                  <a:pt x="52" y="104"/>
                  <a:pt x="52" y="104"/>
                </a:cubicBezTo>
                <a:cubicBezTo>
                  <a:pt x="76" y="104"/>
                  <a:pt x="76" y="104"/>
                  <a:pt x="76" y="104"/>
                </a:cubicBezTo>
                <a:lnTo>
                  <a:pt x="76" y="120"/>
                </a:lnTo>
                <a:close/>
                <a:moveTo>
                  <a:pt x="120" y="88"/>
                </a:moveTo>
                <a:cubicBezTo>
                  <a:pt x="120" y="92"/>
                  <a:pt x="116" y="96"/>
                  <a:pt x="112" y="96"/>
                </a:cubicBezTo>
                <a:cubicBezTo>
                  <a:pt x="16" y="96"/>
                  <a:pt x="16" y="96"/>
                  <a:pt x="16" y="96"/>
                </a:cubicBezTo>
                <a:cubicBezTo>
                  <a:pt x="11" y="96"/>
                  <a:pt x="8" y="92"/>
                  <a:pt x="8" y="88"/>
                </a:cubicBezTo>
                <a:cubicBezTo>
                  <a:pt x="8" y="84"/>
                  <a:pt x="8" y="84"/>
                  <a:pt x="8" y="84"/>
                </a:cubicBezTo>
                <a:cubicBezTo>
                  <a:pt x="120" y="84"/>
                  <a:pt x="120" y="84"/>
                  <a:pt x="120" y="84"/>
                </a:cubicBezTo>
                <a:lnTo>
                  <a:pt x="120" y="88"/>
                </a:lnTo>
                <a:close/>
                <a:moveTo>
                  <a:pt x="120" y="76"/>
                </a:moveTo>
                <a:cubicBezTo>
                  <a:pt x="8" y="76"/>
                  <a:pt x="8" y="76"/>
                  <a:pt x="8" y="76"/>
                </a:cubicBezTo>
                <a:cubicBezTo>
                  <a:pt x="8" y="16"/>
                  <a:pt x="8" y="16"/>
                  <a:pt x="8" y="16"/>
                </a:cubicBezTo>
                <a:cubicBezTo>
                  <a:pt x="8" y="11"/>
                  <a:pt x="11" y="8"/>
                  <a:pt x="16" y="8"/>
                </a:cubicBezTo>
                <a:cubicBezTo>
                  <a:pt x="112" y="8"/>
                  <a:pt x="112" y="8"/>
                  <a:pt x="112" y="8"/>
                </a:cubicBezTo>
                <a:cubicBezTo>
                  <a:pt x="116" y="8"/>
                  <a:pt x="120" y="11"/>
                  <a:pt x="120" y="16"/>
                </a:cubicBezTo>
                <a:lnTo>
                  <a:pt x="120" y="76"/>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71"/>
          <p:cNvSpPr>
            <a:spLocks noEditPoints="1"/>
          </p:cNvSpPr>
          <p:nvPr/>
        </p:nvSpPr>
        <p:spPr bwMode="auto">
          <a:xfrm>
            <a:off x="8849945" y="2602565"/>
            <a:ext cx="298320" cy="298320"/>
          </a:xfrm>
          <a:custGeom>
            <a:avLst/>
            <a:gdLst>
              <a:gd name="T0" fmla="*/ 60 w 128"/>
              <a:gd name="T1" fmla="*/ 8 h 128"/>
              <a:gd name="T2" fmla="*/ 0 w 128"/>
              <a:gd name="T3" fmla="*/ 68 h 128"/>
              <a:gd name="T4" fmla="*/ 60 w 128"/>
              <a:gd name="T5" fmla="*/ 128 h 128"/>
              <a:gd name="T6" fmla="*/ 120 w 128"/>
              <a:gd name="T7" fmla="*/ 68 h 128"/>
              <a:gd name="T8" fmla="*/ 60 w 128"/>
              <a:gd name="T9" fmla="*/ 68 h 128"/>
              <a:gd name="T10" fmla="*/ 60 w 128"/>
              <a:gd name="T11" fmla="*/ 8 h 128"/>
              <a:gd name="T12" fmla="*/ 111 w 128"/>
              <a:gd name="T13" fmla="*/ 76 h 128"/>
              <a:gd name="T14" fmla="*/ 60 w 128"/>
              <a:gd name="T15" fmla="*/ 120 h 128"/>
              <a:gd name="T16" fmla="*/ 8 w 128"/>
              <a:gd name="T17" fmla="*/ 68 h 128"/>
              <a:gd name="T18" fmla="*/ 52 w 128"/>
              <a:gd name="T19" fmla="*/ 17 h 128"/>
              <a:gd name="T20" fmla="*/ 52 w 128"/>
              <a:gd name="T21" fmla="*/ 76 h 128"/>
              <a:gd name="T22" fmla="*/ 111 w 128"/>
              <a:gd name="T23" fmla="*/ 76 h 128"/>
              <a:gd name="T24" fmla="*/ 68 w 128"/>
              <a:gd name="T25" fmla="*/ 0 h 128"/>
              <a:gd name="T26" fmla="*/ 68 w 128"/>
              <a:gd name="T27" fmla="*/ 60 h 128"/>
              <a:gd name="T28" fmla="*/ 128 w 128"/>
              <a:gd name="T29" fmla="*/ 60 h 128"/>
              <a:gd name="T30" fmla="*/ 68 w 128"/>
              <a:gd name="T31" fmla="*/ 0 h 128"/>
              <a:gd name="T32" fmla="*/ 76 w 128"/>
              <a:gd name="T33" fmla="*/ 9 h 128"/>
              <a:gd name="T34" fmla="*/ 119 w 128"/>
              <a:gd name="T35" fmla="*/ 52 h 128"/>
              <a:gd name="T36" fmla="*/ 76 w 128"/>
              <a:gd name="T37" fmla="*/ 52 h 128"/>
              <a:gd name="T38" fmla="*/ 76 w 128"/>
              <a:gd name="T39"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0" y="8"/>
                </a:moveTo>
                <a:cubicBezTo>
                  <a:pt x="27" y="8"/>
                  <a:pt x="0" y="35"/>
                  <a:pt x="0" y="68"/>
                </a:cubicBezTo>
                <a:cubicBezTo>
                  <a:pt x="0" y="101"/>
                  <a:pt x="27" y="128"/>
                  <a:pt x="60" y="128"/>
                </a:cubicBezTo>
                <a:cubicBezTo>
                  <a:pt x="93" y="128"/>
                  <a:pt x="120" y="101"/>
                  <a:pt x="120" y="68"/>
                </a:cubicBezTo>
                <a:cubicBezTo>
                  <a:pt x="104" y="68"/>
                  <a:pt x="60" y="68"/>
                  <a:pt x="60" y="68"/>
                </a:cubicBezTo>
                <a:cubicBezTo>
                  <a:pt x="60" y="68"/>
                  <a:pt x="60" y="24"/>
                  <a:pt x="60" y="8"/>
                </a:cubicBezTo>
                <a:close/>
                <a:moveTo>
                  <a:pt x="111" y="76"/>
                </a:moveTo>
                <a:cubicBezTo>
                  <a:pt x="108" y="101"/>
                  <a:pt x="86" y="120"/>
                  <a:pt x="60" y="120"/>
                </a:cubicBezTo>
                <a:cubicBezTo>
                  <a:pt x="31" y="120"/>
                  <a:pt x="8" y="97"/>
                  <a:pt x="8" y="68"/>
                </a:cubicBezTo>
                <a:cubicBezTo>
                  <a:pt x="8" y="42"/>
                  <a:pt x="27" y="21"/>
                  <a:pt x="52" y="17"/>
                </a:cubicBezTo>
                <a:cubicBezTo>
                  <a:pt x="52" y="43"/>
                  <a:pt x="52" y="76"/>
                  <a:pt x="52" y="76"/>
                </a:cubicBezTo>
                <a:cubicBezTo>
                  <a:pt x="52" y="76"/>
                  <a:pt x="84" y="76"/>
                  <a:pt x="111" y="76"/>
                </a:cubicBezTo>
                <a:close/>
                <a:moveTo>
                  <a:pt x="68" y="0"/>
                </a:moveTo>
                <a:cubicBezTo>
                  <a:pt x="68" y="30"/>
                  <a:pt x="68" y="60"/>
                  <a:pt x="68" y="60"/>
                </a:cubicBezTo>
                <a:cubicBezTo>
                  <a:pt x="68" y="60"/>
                  <a:pt x="82" y="60"/>
                  <a:pt x="128" y="60"/>
                </a:cubicBezTo>
                <a:cubicBezTo>
                  <a:pt x="128" y="27"/>
                  <a:pt x="101" y="0"/>
                  <a:pt x="68" y="0"/>
                </a:cubicBezTo>
                <a:close/>
                <a:moveTo>
                  <a:pt x="76" y="9"/>
                </a:moveTo>
                <a:cubicBezTo>
                  <a:pt x="98" y="12"/>
                  <a:pt x="116" y="30"/>
                  <a:pt x="119" y="52"/>
                </a:cubicBezTo>
                <a:cubicBezTo>
                  <a:pt x="102" y="52"/>
                  <a:pt x="76" y="52"/>
                  <a:pt x="76" y="52"/>
                </a:cubicBezTo>
                <a:cubicBezTo>
                  <a:pt x="76" y="52"/>
                  <a:pt x="76" y="29"/>
                  <a:pt x="76" y="9"/>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2"/>
          <p:cNvSpPr>
            <a:spLocks noEditPoints="1"/>
          </p:cNvSpPr>
          <p:nvPr/>
        </p:nvSpPr>
        <p:spPr bwMode="auto">
          <a:xfrm>
            <a:off x="6939700" y="2602565"/>
            <a:ext cx="297336" cy="298320"/>
          </a:xfrm>
          <a:custGeom>
            <a:avLst/>
            <a:gdLst>
              <a:gd name="T0" fmla="*/ 20 w 128"/>
              <a:gd name="T1" fmla="*/ 0 h 128"/>
              <a:gd name="T2" fmla="*/ 12 w 128"/>
              <a:gd name="T3" fmla="*/ 0 h 128"/>
              <a:gd name="T4" fmla="*/ 0 w 128"/>
              <a:gd name="T5" fmla="*/ 12 h 128"/>
              <a:gd name="T6" fmla="*/ 0 w 128"/>
              <a:gd name="T7" fmla="*/ 116 h 128"/>
              <a:gd name="T8" fmla="*/ 12 w 128"/>
              <a:gd name="T9" fmla="*/ 128 h 128"/>
              <a:gd name="T10" fmla="*/ 20 w 128"/>
              <a:gd name="T11" fmla="*/ 128 h 128"/>
              <a:gd name="T12" fmla="*/ 32 w 128"/>
              <a:gd name="T13" fmla="*/ 116 h 128"/>
              <a:gd name="T14" fmla="*/ 32 w 128"/>
              <a:gd name="T15" fmla="*/ 12 h 128"/>
              <a:gd name="T16" fmla="*/ 20 w 128"/>
              <a:gd name="T17" fmla="*/ 0 h 128"/>
              <a:gd name="T18" fmla="*/ 24 w 128"/>
              <a:gd name="T19" fmla="*/ 112 h 128"/>
              <a:gd name="T20" fmla="*/ 16 w 128"/>
              <a:gd name="T21" fmla="*/ 120 h 128"/>
              <a:gd name="T22" fmla="*/ 8 w 128"/>
              <a:gd name="T23" fmla="*/ 112 h 128"/>
              <a:gd name="T24" fmla="*/ 8 w 128"/>
              <a:gd name="T25" fmla="*/ 16 h 128"/>
              <a:gd name="T26" fmla="*/ 16 w 128"/>
              <a:gd name="T27" fmla="*/ 8 h 128"/>
              <a:gd name="T28" fmla="*/ 24 w 128"/>
              <a:gd name="T29" fmla="*/ 16 h 128"/>
              <a:gd name="T30" fmla="*/ 24 w 128"/>
              <a:gd name="T31" fmla="*/ 112 h 128"/>
              <a:gd name="T32" fmla="*/ 116 w 128"/>
              <a:gd name="T33" fmla="*/ 24 h 128"/>
              <a:gd name="T34" fmla="*/ 108 w 128"/>
              <a:gd name="T35" fmla="*/ 24 h 128"/>
              <a:gd name="T36" fmla="*/ 96 w 128"/>
              <a:gd name="T37" fmla="*/ 36 h 128"/>
              <a:gd name="T38" fmla="*/ 96 w 128"/>
              <a:gd name="T39" fmla="*/ 116 h 128"/>
              <a:gd name="T40" fmla="*/ 108 w 128"/>
              <a:gd name="T41" fmla="*/ 128 h 128"/>
              <a:gd name="T42" fmla="*/ 116 w 128"/>
              <a:gd name="T43" fmla="*/ 128 h 128"/>
              <a:gd name="T44" fmla="*/ 128 w 128"/>
              <a:gd name="T45" fmla="*/ 116 h 128"/>
              <a:gd name="T46" fmla="*/ 128 w 128"/>
              <a:gd name="T47" fmla="*/ 36 h 128"/>
              <a:gd name="T48" fmla="*/ 116 w 128"/>
              <a:gd name="T49" fmla="*/ 24 h 128"/>
              <a:gd name="T50" fmla="*/ 120 w 128"/>
              <a:gd name="T51" fmla="*/ 112 h 128"/>
              <a:gd name="T52" fmla="*/ 112 w 128"/>
              <a:gd name="T53" fmla="*/ 120 h 128"/>
              <a:gd name="T54" fmla="*/ 104 w 128"/>
              <a:gd name="T55" fmla="*/ 112 h 128"/>
              <a:gd name="T56" fmla="*/ 104 w 128"/>
              <a:gd name="T57" fmla="*/ 40 h 128"/>
              <a:gd name="T58" fmla="*/ 112 w 128"/>
              <a:gd name="T59" fmla="*/ 32 h 128"/>
              <a:gd name="T60" fmla="*/ 120 w 128"/>
              <a:gd name="T61" fmla="*/ 40 h 128"/>
              <a:gd name="T62" fmla="*/ 120 w 128"/>
              <a:gd name="T63" fmla="*/ 112 h 128"/>
              <a:gd name="T64" fmla="*/ 68 w 128"/>
              <a:gd name="T65" fmla="*/ 48 h 128"/>
              <a:gd name="T66" fmla="*/ 60 w 128"/>
              <a:gd name="T67" fmla="*/ 48 h 128"/>
              <a:gd name="T68" fmla="*/ 48 w 128"/>
              <a:gd name="T69" fmla="*/ 60 h 128"/>
              <a:gd name="T70" fmla="*/ 48 w 128"/>
              <a:gd name="T71" fmla="*/ 116 h 128"/>
              <a:gd name="T72" fmla="*/ 60 w 128"/>
              <a:gd name="T73" fmla="*/ 128 h 128"/>
              <a:gd name="T74" fmla="*/ 68 w 128"/>
              <a:gd name="T75" fmla="*/ 128 h 128"/>
              <a:gd name="T76" fmla="*/ 80 w 128"/>
              <a:gd name="T77" fmla="*/ 116 h 128"/>
              <a:gd name="T78" fmla="*/ 80 w 128"/>
              <a:gd name="T79" fmla="*/ 60 h 128"/>
              <a:gd name="T80" fmla="*/ 68 w 128"/>
              <a:gd name="T81" fmla="*/ 48 h 128"/>
              <a:gd name="T82" fmla="*/ 72 w 128"/>
              <a:gd name="T83" fmla="*/ 112 h 128"/>
              <a:gd name="T84" fmla="*/ 64 w 128"/>
              <a:gd name="T85" fmla="*/ 120 h 128"/>
              <a:gd name="T86" fmla="*/ 56 w 128"/>
              <a:gd name="T87" fmla="*/ 112 h 128"/>
              <a:gd name="T88" fmla="*/ 56 w 128"/>
              <a:gd name="T89" fmla="*/ 64 h 128"/>
              <a:gd name="T90" fmla="*/ 64 w 128"/>
              <a:gd name="T91" fmla="*/ 56 h 128"/>
              <a:gd name="T92" fmla="*/ 72 w 128"/>
              <a:gd name="T93" fmla="*/ 64 h 128"/>
              <a:gd name="T94" fmla="*/ 72 w 128"/>
              <a:gd name="T9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20" y="0"/>
                </a:moveTo>
                <a:cubicBezTo>
                  <a:pt x="12" y="0"/>
                  <a:pt x="12" y="0"/>
                  <a:pt x="12" y="0"/>
                </a:cubicBezTo>
                <a:cubicBezTo>
                  <a:pt x="5" y="0"/>
                  <a:pt x="0" y="5"/>
                  <a:pt x="0" y="12"/>
                </a:cubicBezTo>
                <a:cubicBezTo>
                  <a:pt x="0" y="116"/>
                  <a:pt x="0" y="116"/>
                  <a:pt x="0" y="116"/>
                </a:cubicBezTo>
                <a:cubicBezTo>
                  <a:pt x="0" y="123"/>
                  <a:pt x="5" y="128"/>
                  <a:pt x="12" y="128"/>
                </a:cubicBezTo>
                <a:cubicBezTo>
                  <a:pt x="20" y="128"/>
                  <a:pt x="20" y="128"/>
                  <a:pt x="20" y="128"/>
                </a:cubicBezTo>
                <a:cubicBezTo>
                  <a:pt x="27" y="128"/>
                  <a:pt x="32" y="123"/>
                  <a:pt x="32" y="116"/>
                </a:cubicBezTo>
                <a:cubicBezTo>
                  <a:pt x="32" y="12"/>
                  <a:pt x="32" y="12"/>
                  <a:pt x="32" y="12"/>
                </a:cubicBezTo>
                <a:cubicBezTo>
                  <a:pt x="32" y="5"/>
                  <a:pt x="27" y="0"/>
                  <a:pt x="20" y="0"/>
                </a:cubicBezTo>
                <a:close/>
                <a:moveTo>
                  <a:pt x="24" y="112"/>
                </a:moveTo>
                <a:cubicBezTo>
                  <a:pt x="24" y="116"/>
                  <a:pt x="20" y="120"/>
                  <a:pt x="16" y="120"/>
                </a:cubicBezTo>
                <a:cubicBezTo>
                  <a:pt x="12" y="120"/>
                  <a:pt x="8" y="116"/>
                  <a:pt x="8" y="112"/>
                </a:cubicBezTo>
                <a:cubicBezTo>
                  <a:pt x="8" y="16"/>
                  <a:pt x="8" y="16"/>
                  <a:pt x="8" y="16"/>
                </a:cubicBezTo>
                <a:cubicBezTo>
                  <a:pt x="8" y="12"/>
                  <a:pt x="12" y="8"/>
                  <a:pt x="16" y="8"/>
                </a:cubicBezTo>
                <a:cubicBezTo>
                  <a:pt x="20" y="8"/>
                  <a:pt x="24" y="12"/>
                  <a:pt x="24" y="16"/>
                </a:cubicBezTo>
                <a:lnTo>
                  <a:pt x="24" y="112"/>
                </a:lnTo>
                <a:close/>
                <a:moveTo>
                  <a:pt x="116" y="24"/>
                </a:moveTo>
                <a:cubicBezTo>
                  <a:pt x="108" y="24"/>
                  <a:pt x="108" y="24"/>
                  <a:pt x="108" y="24"/>
                </a:cubicBezTo>
                <a:cubicBezTo>
                  <a:pt x="101" y="24"/>
                  <a:pt x="96" y="29"/>
                  <a:pt x="96" y="36"/>
                </a:cubicBezTo>
                <a:cubicBezTo>
                  <a:pt x="96" y="116"/>
                  <a:pt x="96" y="116"/>
                  <a:pt x="96" y="116"/>
                </a:cubicBezTo>
                <a:cubicBezTo>
                  <a:pt x="96" y="123"/>
                  <a:pt x="101" y="128"/>
                  <a:pt x="108" y="128"/>
                </a:cubicBezTo>
                <a:cubicBezTo>
                  <a:pt x="116" y="128"/>
                  <a:pt x="116" y="128"/>
                  <a:pt x="116" y="128"/>
                </a:cubicBezTo>
                <a:cubicBezTo>
                  <a:pt x="123" y="128"/>
                  <a:pt x="128" y="123"/>
                  <a:pt x="128" y="116"/>
                </a:cubicBezTo>
                <a:cubicBezTo>
                  <a:pt x="128" y="36"/>
                  <a:pt x="128" y="36"/>
                  <a:pt x="128" y="36"/>
                </a:cubicBezTo>
                <a:cubicBezTo>
                  <a:pt x="128" y="29"/>
                  <a:pt x="123" y="24"/>
                  <a:pt x="116" y="24"/>
                </a:cubicBezTo>
                <a:close/>
                <a:moveTo>
                  <a:pt x="120" y="112"/>
                </a:moveTo>
                <a:cubicBezTo>
                  <a:pt x="120" y="116"/>
                  <a:pt x="116" y="120"/>
                  <a:pt x="112" y="120"/>
                </a:cubicBezTo>
                <a:cubicBezTo>
                  <a:pt x="108" y="120"/>
                  <a:pt x="104" y="116"/>
                  <a:pt x="104" y="112"/>
                </a:cubicBezTo>
                <a:cubicBezTo>
                  <a:pt x="104" y="40"/>
                  <a:pt x="104" y="40"/>
                  <a:pt x="104" y="40"/>
                </a:cubicBezTo>
                <a:cubicBezTo>
                  <a:pt x="104" y="36"/>
                  <a:pt x="108" y="32"/>
                  <a:pt x="112" y="32"/>
                </a:cubicBezTo>
                <a:cubicBezTo>
                  <a:pt x="116" y="32"/>
                  <a:pt x="120" y="36"/>
                  <a:pt x="120" y="40"/>
                </a:cubicBezTo>
                <a:lnTo>
                  <a:pt x="120" y="112"/>
                </a:lnTo>
                <a:close/>
                <a:moveTo>
                  <a:pt x="68" y="48"/>
                </a:moveTo>
                <a:cubicBezTo>
                  <a:pt x="60" y="48"/>
                  <a:pt x="60" y="48"/>
                  <a:pt x="60" y="48"/>
                </a:cubicBezTo>
                <a:cubicBezTo>
                  <a:pt x="53" y="48"/>
                  <a:pt x="48" y="53"/>
                  <a:pt x="48" y="60"/>
                </a:cubicBezTo>
                <a:cubicBezTo>
                  <a:pt x="48" y="116"/>
                  <a:pt x="48" y="116"/>
                  <a:pt x="48" y="116"/>
                </a:cubicBezTo>
                <a:cubicBezTo>
                  <a:pt x="48" y="123"/>
                  <a:pt x="53" y="128"/>
                  <a:pt x="60" y="128"/>
                </a:cubicBezTo>
                <a:cubicBezTo>
                  <a:pt x="68" y="128"/>
                  <a:pt x="68" y="128"/>
                  <a:pt x="68" y="128"/>
                </a:cubicBezTo>
                <a:cubicBezTo>
                  <a:pt x="75" y="128"/>
                  <a:pt x="80" y="123"/>
                  <a:pt x="80" y="116"/>
                </a:cubicBezTo>
                <a:cubicBezTo>
                  <a:pt x="80" y="60"/>
                  <a:pt x="80" y="60"/>
                  <a:pt x="80" y="60"/>
                </a:cubicBezTo>
                <a:cubicBezTo>
                  <a:pt x="80" y="53"/>
                  <a:pt x="75" y="48"/>
                  <a:pt x="68" y="48"/>
                </a:cubicBezTo>
                <a:close/>
                <a:moveTo>
                  <a:pt x="72" y="112"/>
                </a:moveTo>
                <a:cubicBezTo>
                  <a:pt x="72" y="116"/>
                  <a:pt x="68" y="120"/>
                  <a:pt x="64" y="120"/>
                </a:cubicBezTo>
                <a:cubicBezTo>
                  <a:pt x="60" y="120"/>
                  <a:pt x="56" y="116"/>
                  <a:pt x="56" y="112"/>
                </a:cubicBezTo>
                <a:cubicBezTo>
                  <a:pt x="56" y="64"/>
                  <a:pt x="56" y="64"/>
                  <a:pt x="56" y="64"/>
                </a:cubicBezTo>
                <a:cubicBezTo>
                  <a:pt x="56" y="60"/>
                  <a:pt x="60" y="56"/>
                  <a:pt x="64" y="56"/>
                </a:cubicBezTo>
                <a:cubicBezTo>
                  <a:pt x="68" y="56"/>
                  <a:pt x="72" y="60"/>
                  <a:pt x="72" y="64"/>
                </a:cubicBezTo>
                <a:lnTo>
                  <a:pt x="72" y="112"/>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73"/>
          <p:cNvSpPr>
            <a:spLocks noEditPoints="1"/>
          </p:cNvSpPr>
          <p:nvPr/>
        </p:nvSpPr>
        <p:spPr bwMode="auto">
          <a:xfrm>
            <a:off x="4982164" y="2602565"/>
            <a:ext cx="297336" cy="298320"/>
          </a:xfrm>
          <a:custGeom>
            <a:avLst/>
            <a:gdLst>
              <a:gd name="T0" fmla="*/ 36 w 128"/>
              <a:gd name="T1" fmla="*/ 44 h 128"/>
              <a:gd name="T2" fmla="*/ 92 w 128"/>
              <a:gd name="T3" fmla="*/ 44 h 128"/>
              <a:gd name="T4" fmla="*/ 96 w 128"/>
              <a:gd name="T5" fmla="*/ 40 h 128"/>
              <a:gd name="T6" fmla="*/ 92 w 128"/>
              <a:gd name="T7" fmla="*/ 36 h 128"/>
              <a:gd name="T8" fmla="*/ 36 w 128"/>
              <a:gd name="T9" fmla="*/ 36 h 128"/>
              <a:gd name="T10" fmla="*/ 32 w 128"/>
              <a:gd name="T11" fmla="*/ 40 h 128"/>
              <a:gd name="T12" fmla="*/ 36 w 128"/>
              <a:gd name="T13" fmla="*/ 44 h 128"/>
              <a:gd name="T14" fmla="*/ 100 w 128"/>
              <a:gd name="T15" fmla="*/ 56 h 128"/>
              <a:gd name="T16" fmla="*/ 96 w 128"/>
              <a:gd name="T17" fmla="*/ 52 h 128"/>
              <a:gd name="T18" fmla="*/ 32 w 128"/>
              <a:gd name="T19" fmla="*/ 52 h 128"/>
              <a:gd name="T20" fmla="*/ 28 w 128"/>
              <a:gd name="T21" fmla="*/ 56 h 128"/>
              <a:gd name="T22" fmla="*/ 32 w 128"/>
              <a:gd name="T23" fmla="*/ 60 h 128"/>
              <a:gd name="T24" fmla="*/ 96 w 128"/>
              <a:gd name="T25" fmla="*/ 60 h 128"/>
              <a:gd name="T26" fmla="*/ 100 w 128"/>
              <a:gd name="T27" fmla="*/ 56 h 128"/>
              <a:gd name="T28" fmla="*/ 108 w 128"/>
              <a:gd name="T29" fmla="*/ 8 h 128"/>
              <a:gd name="T30" fmla="*/ 100 w 128"/>
              <a:gd name="T31" fmla="*/ 0 h 128"/>
              <a:gd name="T32" fmla="*/ 24 w 128"/>
              <a:gd name="T33" fmla="*/ 0 h 128"/>
              <a:gd name="T34" fmla="*/ 16 w 128"/>
              <a:gd name="T35" fmla="*/ 8 h 128"/>
              <a:gd name="T36" fmla="*/ 0 w 128"/>
              <a:gd name="T37" fmla="*/ 76 h 128"/>
              <a:gd name="T38" fmla="*/ 0 w 128"/>
              <a:gd name="T39" fmla="*/ 116 h 128"/>
              <a:gd name="T40" fmla="*/ 12 w 128"/>
              <a:gd name="T41" fmla="*/ 128 h 128"/>
              <a:gd name="T42" fmla="*/ 116 w 128"/>
              <a:gd name="T43" fmla="*/ 128 h 128"/>
              <a:gd name="T44" fmla="*/ 128 w 128"/>
              <a:gd name="T45" fmla="*/ 116 h 128"/>
              <a:gd name="T46" fmla="*/ 128 w 128"/>
              <a:gd name="T47" fmla="*/ 76 h 128"/>
              <a:gd name="T48" fmla="*/ 108 w 128"/>
              <a:gd name="T49" fmla="*/ 8 h 128"/>
              <a:gd name="T50" fmla="*/ 24 w 128"/>
              <a:gd name="T51" fmla="*/ 12 h 128"/>
              <a:gd name="T52" fmla="*/ 28 w 128"/>
              <a:gd name="T53" fmla="*/ 8 h 128"/>
              <a:gd name="T54" fmla="*/ 96 w 128"/>
              <a:gd name="T55" fmla="*/ 8 h 128"/>
              <a:gd name="T56" fmla="*/ 100 w 128"/>
              <a:gd name="T57" fmla="*/ 12 h 128"/>
              <a:gd name="T58" fmla="*/ 119 w 128"/>
              <a:gd name="T59" fmla="*/ 72 h 128"/>
              <a:gd name="T60" fmla="*/ 92 w 128"/>
              <a:gd name="T61" fmla="*/ 72 h 128"/>
              <a:gd name="T62" fmla="*/ 88 w 128"/>
              <a:gd name="T63" fmla="*/ 72 h 128"/>
              <a:gd name="T64" fmla="*/ 84 w 128"/>
              <a:gd name="T65" fmla="*/ 76 h 128"/>
              <a:gd name="T66" fmla="*/ 84 w 128"/>
              <a:gd name="T67" fmla="*/ 88 h 128"/>
              <a:gd name="T68" fmla="*/ 80 w 128"/>
              <a:gd name="T69" fmla="*/ 92 h 128"/>
              <a:gd name="T70" fmla="*/ 48 w 128"/>
              <a:gd name="T71" fmla="*/ 92 h 128"/>
              <a:gd name="T72" fmla="*/ 44 w 128"/>
              <a:gd name="T73" fmla="*/ 88 h 128"/>
              <a:gd name="T74" fmla="*/ 44 w 128"/>
              <a:gd name="T75" fmla="*/ 76 h 128"/>
              <a:gd name="T76" fmla="*/ 40 w 128"/>
              <a:gd name="T77" fmla="*/ 72 h 128"/>
              <a:gd name="T78" fmla="*/ 36 w 128"/>
              <a:gd name="T79" fmla="*/ 72 h 128"/>
              <a:gd name="T80" fmla="*/ 9 w 128"/>
              <a:gd name="T81" fmla="*/ 72 h 128"/>
              <a:gd name="T82" fmla="*/ 24 w 128"/>
              <a:gd name="T83" fmla="*/ 12 h 128"/>
              <a:gd name="T84" fmla="*/ 120 w 128"/>
              <a:gd name="T85" fmla="*/ 112 h 128"/>
              <a:gd name="T86" fmla="*/ 112 w 128"/>
              <a:gd name="T87" fmla="*/ 120 h 128"/>
              <a:gd name="T88" fmla="*/ 16 w 128"/>
              <a:gd name="T89" fmla="*/ 120 h 128"/>
              <a:gd name="T90" fmla="*/ 8 w 128"/>
              <a:gd name="T91" fmla="*/ 112 h 128"/>
              <a:gd name="T92" fmla="*/ 8 w 128"/>
              <a:gd name="T93" fmla="*/ 80 h 128"/>
              <a:gd name="T94" fmla="*/ 36 w 128"/>
              <a:gd name="T95" fmla="*/ 80 h 128"/>
              <a:gd name="T96" fmla="*/ 36 w 128"/>
              <a:gd name="T97" fmla="*/ 92 h 128"/>
              <a:gd name="T98" fmla="*/ 44 w 128"/>
              <a:gd name="T99" fmla="*/ 100 h 128"/>
              <a:gd name="T100" fmla="*/ 84 w 128"/>
              <a:gd name="T101" fmla="*/ 100 h 128"/>
              <a:gd name="T102" fmla="*/ 92 w 128"/>
              <a:gd name="T103" fmla="*/ 92 h 128"/>
              <a:gd name="T104" fmla="*/ 92 w 128"/>
              <a:gd name="T105" fmla="*/ 80 h 128"/>
              <a:gd name="T106" fmla="*/ 120 w 128"/>
              <a:gd name="T107" fmla="*/ 80 h 128"/>
              <a:gd name="T108" fmla="*/ 120 w 128"/>
              <a:gd name="T109" fmla="*/ 112 h 128"/>
              <a:gd name="T110" fmla="*/ 40 w 128"/>
              <a:gd name="T111" fmla="*/ 28 h 128"/>
              <a:gd name="T112" fmla="*/ 88 w 128"/>
              <a:gd name="T113" fmla="*/ 28 h 128"/>
              <a:gd name="T114" fmla="*/ 92 w 128"/>
              <a:gd name="T115" fmla="*/ 24 h 128"/>
              <a:gd name="T116" fmla="*/ 88 w 128"/>
              <a:gd name="T117" fmla="*/ 20 h 128"/>
              <a:gd name="T118" fmla="*/ 40 w 128"/>
              <a:gd name="T119" fmla="*/ 20 h 128"/>
              <a:gd name="T120" fmla="*/ 36 w 128"/>
              <a:gd name="T121" fmla="*/ 24 h 128"/>
              <a:gd name="T122" fmla="*/ 40 w 128"/>
              <a:gd name="T123"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36" y="44"/>
                </a:moveTo>
                <a:cubicBezTo>
                  <a:pt x="92" y="44"/>
                  <a:pt x="92" y="44"/>
                  <a:pt x="92" y="44"/>
                </a:cubicBezTo>
                <a:cubicBezTo>
                  <a:pt x="94" y="44"/>
                  <a:pt x="96" y="42"/>
                  <a:pt x="96" y="40"/>
                </a:cubicBezTo>
                <a:cubicBezTo>
                  <a:pt x="96" y="38"/>
                  <a:pt x="94" y="36"/>
                  <a:pt x="92" y="36"/>
                </a:cubicBezTo>
                <a:cubicBezTo>
                  <a:pt x="36" y="36"/>
                  <a:pt x="36" y="36"/>
                  <a:pt x="36" y="36"/>
                </a:cubicBezTo>
                <a:cubicBezTo>
                  <a:pt x="34" y="36"/>
                  <a:pt x="32" y="38"/>
                  <a:pt x="32" y="40"/>
                </a:cubicBezTo>
                <a:cubicBezTo>
                  <a:pt x="32" y="42"/>
                  <a:pt x="34" y="44"/>
                  <a:pt x="36" y="44"/>
                </a:cubicBezTo>
                <a:close/>
                <a:moveTo>
                  <a:pt x="100" y="56"/>
                </a:moveTo>
                <a:cubicBezTo>
                  <a:pt x="100" y="54"/>
                  <a:pt x="98" y="52"/>
                  <a:pt x="96" y="52"/>
                </a:cubicBezTo>
                <a:cubicBezTo>
                  <a:pt x="32" y="52"/>
                  <a:pt x="32" y="52"/>
                  <a:pt x="32" y="52"/>
                </a:cubicBezTo>
                <a:cubicBezTo>
                  <a:pt x="30" y="52"/>
                  <a:pt x="28" y="54"/>
                  <a:pt x="28" y="56"/>
                </a:cubicBezTo>
                <a:cubicBezTo>
                  <a:pt x="28" y="58"/>
                  <a:pt x="30" y="60"/>
                  <a:pt x="32" y="60"/>
                </a:cubicBezTo>
                <a:cubicBezTo>
                  <a:pt x="96" y="60"/>
                  <a:pt x="96" y="60"/>
                  <a:pt x="96" y="60"/>
                </a:cubicBezTo>
                <a:cubicBezTo>
                  <a:pt x="98" y="60"/>
                  <a:pt x="100" y="58"/>
                  <a:pt x="100" y="56"/>
                </a:cubicBezTo>
                <a:close/>
                <a:moveTo>
                  <a:pt x="108" y="8"/>
                </a:moveTo>
                <a:cubicBezTo>
                  <a:pt x="107" y="5"/>
                  <a:pt x="104" y="0"/>
                  <a:pt x="100" y="0"/>
                </a:cubicBezTo>
                <a:cubicBezTo>
                  <a:pt x="24" y="0"/>
                  <a:pt x="24" y="0"/>
                  <a:pt x="24" y="0"/>
                </a:cubicBezTo>
                <a:cubicBezTo>
                  <a:pt x="20" y="0"/>
                  <a:pt x="17" y="5"/>
                  <a:pt x="16" y="8"/>
                </a:cubicBezTo>
                <a:cubicBezTo>
                  <a:pt x="0" y="76"/>
                  <a:pt x="0" y="76"/>
                  <a:pt x="0" y="76"/>
                </a:cubicBezTo>
                <a:cubicBezTo>
                  <a:pt x="0" y="116"/>
                  <a:pt x="0" y="116"/>
                  <a:pt x="0" y="116"/>
                </a:cubicBezTo>
                <a:cubicBezTo>
                  <a:pt x="0" y="123"/>
                  <a:pt x="5" y="128"/>
                  <a:pt x="12" y="128"/>
                </a:cubicBezTo>
                <a:cubicBezTo>
                  <a:pt x="116" y="128"/>
                  <a:pt x="116" y="128"/>
                  <a:pt x="116" y="128"/>
                </a:cubicBezTo>
                <a:cubicBezTo>
                  <a:pt x="123" y="128"/>
                  <a:pt x="128" y="123"/>
                  <a:pt x="128" y="116"/>
                </a:cubicBezTo>
                <a:cubicBezTo>
                  <a:pt x="128" y="76"/>
                  <a:pt x="128" y="76"/>
                  <a:pt x="128" y="76"/>
                </a:cubicBezTo>
                <a:lnTo>
                  <a:pt x="108" y="8"/>
                </a:lnTo>
                <a:close/>
                <a:moveTo>
                  <a:pt x="24" y="12"/>
                </a:moveTo>
                <a:cubicBezTo>
                  <a:pt x="24" y="10"/>
                  <a:pt x="26" y="8"/>
                  <a:pt x="28" y="8"/>
                </a:cubicBezTo>
                <a:cubicBezTo>
                  <a:pt x="96" y="8"/>
                  <a:pt x="96" y="8"/>
                  <a:pt x="96" y="8"/>
                </a:cubicBezTo>
                <a:cubicBezTo>
                  <a:pt x="98" y="8"/>
                  <a:pt x="100" y="10"/>
                  <a:pt x="100" y="12"/>
                </a:cubicBezTo>
                <a:cubicBezTo>
                  <a:pt x="119" y="72"/>
                  <a:pt x="119" y="72"/>
                  <a:pt x="119" y="72"/>
                </a:cubicBezTo>
                <a:cubicBezTo>
                  <a:pt x="92" y="72"/>
                  <a:pt x="92" y="72"/>
                  <a:pt x="92" y="72"/>
                </a:cubicBezTo>
                <a:cubicBezTo>
                  <a:pt x="88" y="72"/>
                  <a:pt x="88" y="72"/>
                  <a:pt x="88" y="72"/>
                </a:cubicBezTo>
                <a:cubicBezTo>
                  <a:pt x="84" y="72"/>
                  <a:pt x="84" y="76"/>
                  <a:pt x="84" y="76"/>
                </a:cubicBezTo>
                <a:cubicBezTo>
                  <a:pt x="84" y="88"/>
                  <a:pt x="84" y="88"/>
                  <a:pt x="84" y="88"/>
                </a:cubicBezTo>
                <a:cubicBezTo>
                  <a:pt x="84" y="90"/>
                  <a:pt x="82" y="92"/>
                  <a:pt x="80" y="92"/>
                </a:cubicBezTo>
                <a:cubicBezTo>
                  <a:pt x="48" y="92"/>
                  <a:pt x="48" y="92"/>
                  <a:pt x="48" y="92"/>
                </a:cubicBezTo>
                <a:cubicBezTo>
                  <a:pt x="46" y="92"/>
                  <a:pt x="44" y="90"/>
                  <a:pt x="44" y="88"/>
                </a:cubicBezTo>
                <a:cubicBezTo>
                  <a:pt x="44" y="76"/>
                  <a:pt x="44" y="76"/>
                  <a:pt x="44" y="76"/>
                </a:cubicBezTo>
                <a:cubicBezTo>
                  <a:pt x="44" y="76"/>
                  <a:pt x="44" y="72"/>
                  <a:pt x="40" y="72"/>
                </a:cubicBezTo>
                <a:cubicBezTo>
                  <a:pt x="36" y="72"/>
                  <a:pt x="36" y="72"/>
                  <a:pt x="36" y="72"/>
                </a:cubicBezTo>
                <a:cubicBezTo>
                  <a:pt x="9" y="72"/>
                  <a:pt x="9" y="72"/>
                  <a:pt x="9" y="72"/>
                </a:cubicBezTo>
                <a:lnTo>
                  <a:pt x="24" y="12"/>
                </a:lnTo>
                <a:close/>
                <a:moveTo>
                  <a:pt x="120" y="112"/>
                </a:moveTo>
                <a:cubicBezTo>
                  <a:pt x="120" y="116"/>
                  <a:pt x="116" y="120"/>
                  <a:pt x="112" y="120"/>
                </a:cubicBezTo>
                <a:cubicBezTo>
                  <a:pt x="16" y="120"/>
                  <a:pt x="16" y="120"/>
                  <a:pt x="16" y="120"/>
                </a:cubicBezTo>
                <a:cubicBezTo>
                  <a:pt x="12" y="120"/>
                  <a:pt x="8" y="116"/>
                  <a:pt x="8" y="112"/>
                </a:cubicBezTo>
                <a:cubicBezTo>
                  <a:pt x="8" y="80"/>
                  <a:pt x="8" y="80"/>
                  <a:pt x="8" y="80"/>
                </a:cubicBezTo>
                <a:cubicBezTo>
                  <a:pt x="36" y="80"/>
                  <a:pt x="36" y="80"/>
                  <a:pt x="36" y="80"/>
                </a:cubicBezTo>
                <a:cubicBezTo>
                  <a:pt x="36" y="92"/>
                  <a:pt x="36" y="92"/>
                  <a:pt x="36" y="92"/>
                </a:cubicBezTo>
                <a:cubicBezTo>
                  <a:pt x="36" y="96"/>
                  <a:pt x="40" y="100"/>
                  <a:pt x="44" y="100"/>
                </a:cubicBezTo>
                <a:cubicBezTo>
                  <a:pt x="84" y="100"/>
                  <a:pt x="84" y="100"/>
                  <a:pt x="84" y="100"/>
                </a:cubicBezTo>
                <a:cubicBezTo>
                  <a:pt x="88" y="100"/>
                  <a:pt x="92" y="96"/>
                  <a:pt x="92" y="92"/>
                </a:cubicBezTo>
                <a:cubicBezTo>
                  <a:pt x="92" y="80"/>
                  <a:pt x="92" y="80"/>
                  <a:pt x="92" y="80"/>
                </a:cubicBezTo>
                <a:cubicBezTo>
                  <a:pt x="120" y="80"/>
                  <a:pt x="120" y="80"/>
                  <a:pt x="120" y="80"/>
                </a:cubicBezTo>
                <a:lnTo>
                  <a:pt x="120" y="112"/>
                </a:lnTo>
                <a:close/>
                <a:moveTo>
                  <a:pt x="40" y="28"/>
                </a:moveTo>
                <a:cubicBezTo>
                  <a:pt x="88" y="28"/>
                  <a:pt x="88" y="28"/>
                  <a:pt x="88" y="28"/>
                </a:cubicBezTo>
                <a:cubicBezTo>
                  <a:pt x="90" y="28"/>
                  <a:pt x="92" y="26"/>
                  <a:pt x="92" y="24"/>
                </a:cubicBezTo>
                <a:cubicBezTo>
                  <a:pt x="92" y="22"/>
                  <a:pt x="90" y="20"/>
                  <a:pt x="88" y="20"/>
                </a:cubicBezTo>
                <a:cubicBezTo>
                  <a:pt x="40" y="20"/>
                  <a:pt x="40" y="20"/>
                  <a:pt x="40" y="20"/>
                </a:cubicBezTo>
                <a:cubicBezTo>
                  <a:pt x="38" y="20"/>
                  <a:pt x="36" y="22"/>
                  <a:pt x="36" y="24"/>
                </a:cubicBezTo>
                <a:cubicBezTo>
                  <a:pt x="36" y="26"/>
                  <a:pt x="38" y="28"/>
                  <a:pt x="40" y="28"/>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74"/>
          <p:cNvSpPr>
            <a:spLocks noEditPoints="1"/>
          </p:cNvSpPr>
          <p:nvPr/>
        </p:nvSpPr>
        <p:spPr bwMode="auto">
          <a:xfrm>
            <a:off x="3040212" y="2602565"/>
            <a:ext cx="298320" cy="298320"/>
          </a:xfrm>
          <a:custGeom>
            <a:avLst/>
            <a:gdLst>
              <a:gd name="T0" fmla="*/ 108 w 128"/>
              <a:gd name="T1" fmla="*/ 8 h 128"/>
              <a:gd name="T2" fmla="*/ 100 w 128"/>
              <a:gd name="T3" fmla="*/ 0 h 128"/>
              <a:gd name="T4" fmla="*/ 24 w 128"/>
              <a:gd name="T5" fmla="*/ 0 h 128"/>
              <a:gd name="T6" fmla="*/ 16 w 128"/>
              <a:gd name="T7" fmla="*/ 8 h 128"/>
              <a:gd name="T8" fmla="*/ 0 w 128"/>
              <a:gd name="T9" fmla="*/ 76 h 128"/>
              <a:gd name="T10" fmla="*/ 0 w 128"/>
              <a:gd name="T11" fmla="*/ 116 h 128"/>
              <a:gd name="T12" fmla="*/ 12 w 128"/>
              <a:gd name="T13" fmla="*/ 128 h 128"/>
              <a:gd name="T14" fmla="*/ 116 w 128"/>
              <a:gd name="T15" fmla="*/ 128 h 128"/>
              <a:gd name="T16" fmla="*/ 128 w 128"/>
              <a:gd name="T17" fmla="*/ 116 h 128"/>
              <a:gd name="T18" fmla="*/ 128 w 128"/>
              <a:gd name="T19" fmla="*/ 76 h 128"/>
              <a:gd name="T20" fmla="*/ 108 w 128"/>
              <a:gd name="T21" fmla="*/ 8 h 128"/>
              <a:gd name="T22" fmla="*/ 24 w 128"/>
              <a:gd name="T23" fmla="*/ 12 h 128"/>
              <a:gd name="T24" fmla="*/ 28 w 128"/>
              <a:gd name="T25" fmla="*/ 8 h 128"/>
              <a:gd name="T26" fmla="*/ 96 w 128"/>
              <a:gd name="T27" fmla="*/ 8 h 128"/>
              <a:gd name="T28" fmla="*/ 100 w 128"/>
              <a:gd name="T29" fmla="*/ 12 h 128"/>
              <a:gd name="T30" fmla="*/ 119 w 128"/>
              <a:gd name="T31" fmla="*/ 72 h 128"/>
              <a:gd name="T32" fmla="*/ 88 w 128"/>
              <a:gd name="T33" fmla="*/ 72 h 128"/>
              <a:gd name="T34" fmla="*/ 84 w 128"/>
              <a:gd name="T35" fmla="*/ 76 h 128"/>
              <a:gd name="T36" fmla="*/ 84 w 128"/>
              <a:gd name="T37" fmla="*/ 88 h 128"/>
              <a:gd name="T38" fmla="*/ 80 w 128"/>
              <a:gd name="T39" fmla="*/ 92 h 128"/>
              <a:gd name="T40" fmla="*/ 48 w 128"/>
              <a:gd name="T41" fmla="*/ 92 h 128"/>
              <a:gd name="T42" fmla="*/ 44 w 128"/>
              <a:gd name="T43" fmla="*/ 88 h 128"/>
              <a:gd name="T44" fmla="*/ 44 w 128"/>
              <a:gd name="T45" fmla="*/ 76 h 128"/>
              <a:gd name="T46" fmla="*/ 40 w 128"/>
              <a:gd name="T47" fmla="*/ 72 h 128"/>
              <a:gd name="T48" fmla="*/ 9 w 128"/>
              <a:gd name="T49" fmla="*/ 72 h 128"/>
              <a:gd name="T50" fmla="*/ 24 w 128"/>
              <a:gd name="T51" fmla="*/ 12 h 128"/>
              <a:gd name="T52" fmla="*/ 120 w 128"/>
              <a:gd name="T53" fmla="*/ 112 h 128"/>
              <a:gd name="T54" fmla="*/ 112 w 128"/>
              <a:gd name="T55" fmla="*/ 120 h 128"/>
              <a:gd name="T56" fmla="*/ 16 w 128"/>
              <a:gd name="T57" fmla="*/ 120 h 128"/>
              <a:gd name="T58" fmla="*/ 8 w 128"/>
              <a:gd name="T59" fmla="*/ 112 h 128"/>
              <a:gd name="T60" fmla="*/ 8 w 128"/>
              <a:gd name="T61" fmla="*/ 80 h 128"/>
              <a:gd name="T62" fmla="*/ 36 w 128"/>
              <a:gd name="T63" fmla="*/ 80 h 128"/>
              <a:gd name="T64" fmla="*/ 36 w 128"/>
              <a:gd name="T65" fmla="*/ 92 h 128"/>
              <a:gd name="T66" fmla="*/ 44 w 128"/>
              <a:gd name="T67" fmla="*/ 100 h 128"/>
              <a:gd name="T68" fmla="*/ 84 w 128"/>
              <a:gd name="T69" fmla="*/ 100 h 128"/>
              <a:gd name="T70" fmla="*/ 92 w 128"/>
              <a:gd name="T71" fmla="*/ 92 h 128"/>
              <a:gd name="T72" fmla="*/ 92 w 128"/>
              <a:gd name="T73" fmla="*/ 80 h 128"/>
              <a:gd name="T74" fmla="*/ 120 w 128"/>
              <a:gd name="T75" fmla="*/ 80 h 128"/>
              <a:gd name="T76" fmla="*/ 120 w 128"/>
              <a:gd name="T7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28">
                <a:moveTo>
                  <a:pt x="108" y="8"/>
                </a:moveTo>
                <a:cubicBezTo>
                  <a:pt x="107" y="5"/>
                  <a:pt x="104" y="0"/>
                  <a:pt x="100" y="0"/>
                </a:cubicBezTo>
                <a:cubicBezTo>
                  <a:pt x="24" y="0"/>
                  <a:pt x="24" y="0"/>
                  <a:pt x="24" y="0"/>
                </a:cubicBezTo>
                <a:cubicBezTo>
                  <a:pt x="20" y="0"/>
                  <a:pt x="17" y="5"/>
                  <a:pt x="16" y="8"/>
                </a:cubicBezTo>
                <a:cubicBezTo>
                  <a:pt x="0" y="76"/>
                  <a:pt x="0" y="76"/>
                  <a:pt x="0" y="76"/>
                </a:cubicBezTo>
                <a:cubicBezTo>
                  <a:pt x="0" y="116"/>
                  <a:pt x="0" y="116"/>
                  <a:pt x="0" y="116"/>
                </a:cubicBezTo>
                <a:cubicBezTo>
                  <a:pt x="0" y="123"/>
                  <a:pt x="5" y="128"/>
                  <a:pt x="12" y="128"/>
                </a:cubicBezTo>
                <a:cubicBezTo>
                  <a:pt x="116" y="128"/>
                  <a:pt x="116" y="128"/>
                  <a:pt x="116" y="128"/>
                </a:cubicBezTo>
                <a:cubicBezTo>
                  <a:pt x="123" y="128"/>
                  <a:pt x="128" y="123"/>
                  <a:pt x="128" y="116"/>
                </a:cubicBezTo>
                <a:cubicBezTo>
                  <a:pt x="128" y="76"/>
                  <a:pt x="128" y="76"/>
                  <a:pt x="128" y="76"/>
                </a:cubicBezTo>
                <a:lnTo>
                  <a:pt x="108" y="8"/>
                </a:lnTo>
                <a:close/>
                <a:moveTo>
                  <a:pt x="24" y="12"/>
                </a:moveTo>
                <a:cubicBezTo>
                  <a:pt x="24" y="10"/>
                  <a:pt x="26" y="8"/>
                  <a:pt x="28" y="8"/>
                </a:cubicBezTo>
                <a:cubicBezTo>
                  <a:pt x="96" y="8"/>
                  <a:pt x="96" y="8"/>
                  <a:pt x="96" y="8"/>
                </a:cubicBezTo>
                <a:cubicBezTo>
                  <a:pt x="98" y="8"/>
                  <a:pt x="100" y="10"/>
                  <a:pt x="100" y="12"/>
                </a:cubicBezTo>
                <a:cubicBezTo>
                  <a:pt x="119" y="72"/>
                  <a:pt x="119" y="72"/>
                  <a:pt x="119" y="72"/>
                </a:cubicBezTo>
                <a:cubicBezTo>
                  <a:pt x="88" y="72"/>
                  <a:pt x="88" y="72"/>
                  <a:pt x="88" y="72"/>
                </a:cubicBezTo>
                <a:cubicBezTo>
                  <a:pt x="84" y="72"/>
                  <a:pt x="84" y="76"/>
                  <a:pt x="84" y="76"/>
                </a:cubicBezTo>
                <a:cubicBezTo>
                  <a:pt x="84" y="88"/>
                  <a:pt x="84" y="88"/>
                  <a:pt x="84" y="88"/>
                </a:cubicBezTo>
                <a:cubicBezTo>
                  <a:pt x="84" y="90"/>
                  <a:pt x="82" y="92"/>
                  <a:pt x="80" y="92"/>
                </a:cubicBezTo>
                <a:cubicBezTo>
                  <a:pt x="48" y="92"/>
                  <a:pt x="48" y="92"/>
                  <a:pt x="48" y="92"/>
                </a:cubicBezTo>
                <a:cubicBezTo>
                  <a:pt x="46" y="92"/>
                  <a:pt x="44" y="90"/>
                  <a:pt x="44" y="88"/>
                </a:cubicBezTo>
                <a:cubicBezTo>
                  <a:pt x="44" y="76"/>
                  <a:pt x="44" y="76"/>
                  <a:pt x="44" y="76"/>
                </a:cubicBezTo>
                <a:cubicBezTo>
                  <a:pt x="44" y="76"/>
                  <a:pt x="44" y="72"/>
                  <a:pt x="40" y="72"/>
                </a:cubicBezTo>
                <a:cubicBezTo>
                  <a:pt x="9" y="72"/>
                  <a:pt x="9" y="72"/>
                  <a:pt x="9" y="72"/>
                </a:cubicBezTo>
                <a:lnTo>
                  <a:pt x="24" y="12"/>
                </a:lnTo>
                <a:close/>
                <a:moveTo>
                  <a:pt x="120" y="112"/>
                </a:moveTo>
                <a:cubicBezTo>
                  <a:pt x="120" y="116"/>
                  <a:pt x="116" y="120"/>
                  <a:pt x="112" y="120"/>
                </a:cubicBezTo>
                <a:cubicBezTo>
                  <a:pt x="16" y="120"/>
                  <a:pt x="16" y="120"/>
                  <a:pt x="16" y="120"/>
                </a:cubicBezTo>
                <a:cubicBezTo>
                  <a:pt x="12" y="120"/>
                  <a:pt x="8" y="116"/>
                  <a:pt x="8" y="112"/>
                </a:cubicBezTo>
                <a:cubicBezTo>
                  <a:pt x="8" y="80"/>
                  <a:pt x="8" y="80"/>
                  <a:pt x="8" y="80"/>
                </a:cubicBezTo>
                <a:cubicBezTo>
                  <a:pt x="36" y="80"/>
                  <a:pt x="36" y="80"/>
                  <a:pt x="36" y="80"/>
                </a:cubicBezTo>
                <a:cubicBezTo>
                  <a:pt x="36" y="92"/>
                  <a:pt x="36" y="92"/>
                  <a:pt x="36" y="92"/>
                </a:cubicBezTo>
                <a:cubicBezTo>
                  <a:pt x="36" y="96"/>
                  <a:pt x="40" y="100"/>
                  <a:pt x="44" y="100"/>
                </a:cubicBezTo>
                <a:cubicBezTo>
                  <a:pt x="84" y="100"/>
                  <a:pt x="84" y="100"/>
                  <a:pt x="84" y="100"/>
                </a:cubicBezTo>
                <a:cubicBezTo>
                  <a:pt x="88" y="100"/>
                  <a:pt x="92" y="96"/>
                  <a:pt x="92" y="92"/>
                </a:cubicBezTo>
                <a:cubicBezTo>
                  <a:pt x="92" y="80"/>
                  <a:pt x="92" y="80"/>
                  <a:pt x="92" y="80"/>
                </a:cubicBezTo>
                <a:cubicBezTo>
                  <a:pt x="120" y="80"/>
                  <a:pt x="120" y="80"/>
                  <a:pt x="120" y="80"/>
                </a:cubicBezTo>
                <a:lnTo>
                  <a:pt x="120" y="112"/>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5"/>
          <p:cNvSpPr>
            <a:spLocks noEditPoints="1"/>
          </p:cNvSpPr>
          <p:nvPr/>
        </p:nvSpPr>
        <p:spPr bwMode="auto">
          <a:xfrm>
            <a:off x="1103580" y="2577708"/>
            <a:ext cx="298320" cy="297336"/>
          </a:xfrm>
          <a:custGeom>
            <a:avLst/>
            <a:gdLst>
              <a:gd name="T0" fmla="*/ 124 w 128"/>
              <a:gd name="T1" fmla="*/ 104 h 128"/>
              <a:gd name="T2" fmla="*/ 112 w 128"/>
              <a:gd name="T3" fmla="*/ 104 h 128"/>
              <a:gd name="T4" fmla="*/ 112 w 128"/>
              <a:gd name="T5" fmla="*/ 22 h 128"/>
              <a:gd name="T6" fmla="*/ 123 w 128"/>
              <a:gd name="T7" fmla="*/ 11 h 128"/>
              <a:gd name="T8" fmla="*/ 123 w 128"/>
              <a:gd name="T9" fmla="*/ 5 h 128"/>
              <a:gd name="T10" fmla="*/ 117 w 128"/>
              <a:gd name="T11" fmla="*/ 5 h 128"/>
              <a:gd name="T12" fmla="*/ 106 w 128"/>
              <a:gd name="T13" fmla="*/ 16 h 128"/>
              <a:gd name="T14" fmla="*/ 24 w 128"/>
              <a:gd name="T15" fmla="*/ 16 h 128"/>
              <a:gd name="T16" fmla="*/ 24 w 128"/>
              <a:gd name="T17" fmla="*/ 4 h 128"/>
              <a:gd name="T18" fmla="*/ 20 w 128"/>
              <a:gd name="T19" fmla="*/ 0 h 128"/>
              <a:gd name="T20" fmla="*/ 16 w 128"/>
              <a:gd name="T21" fmla="*/ 4 h 128"/>
              <a:gd name="T22" fmla="*/ 16 w 128"/>
              <a:gd name="T23" fmla="*/ 16 h 128"/>
              <a:gd name="T24" fmla="*/ 4 w 128"/>
              <a:gd name="T25" fmla="*/ 16 h 128"/>
              <a:gd name="T26" fmla="*/ 0 w 128"/>
              <a:gd name="T27" fmla="*/ 20 h 128"/>
              <a:gd name="T28" fmla="*/ 4 w 128"/>
              <a:gd name="T29" fmla="*/ 24 h 128"/>
              <a:gd name="T30" fmla="*/ 16 w 128"/>
              <a:gd name="T31" fmla="*/ 24 h 128"/>
              <a:gd name="T32" fmla="*/ 16 w 128"/>
              <a:gd name="T33" fmla="*/ 104 h 128"/>
              <a:gd name="T34" fmla="*/ 24 w 128"/>
              <a:gd name="T35" fmla="*/ 112 h 128"/>
              <a:gd name="T36" fmla="*/ 104 w 128"/>
              <a:gd name="T37" fmla="*/ 112 h 128"/>
              <a:gd name="T38" fmla="*/ 104 w 128"/>
              <a:gd name="T39" fmla="*/ 124 h 128"/>
              <a:gd name="T40" fmla="*/ 108 w 128"/>
              <a:gd name="T41" fmla="*/ 128 h 128"/>
              <a:gd name="T42" fmla="*/ 112 w 128"/>
              <a:gd name="T43" fmla="*/ 124 h 128"/>
              <a:gd name="T44" fmla="*/ 112 w 128"/>
              <a:gd name="T45" fmla="*/ 112 h 128"/>
              <a:gd name="T46" fmla="*/ 124 w 128"/>
              <a:gd name="T47" fmla="*/ 112 h 128"/>
              <a:gd name="T48" fmla="*/ 128 w 128"/>
              <a:gd name="T49" fmla="*/ 108 h 128"/>
              <a:gd name="T50" fmla="*/ 124 w 128"/>
              <a:gd name="T51" fmla="*/ 104 h 128"/>
              <a:gd name="T52" fmla="*/ 24 w 128"/>
              <a:gd name="T53" fmla="*/ 28 h 128"/>
              <a:gd name="T54" fmla="*/ 28 w 128"/>
              <a:gd name="T55" fmla="*/ 24 h 128"/>
              <a:gd name="T56" fmla="*/ 98 w 128"/>
              <a:gd name="T57" fmla="*/ 24 h 128"/>
              <a:gd name="T58" fmla="*/ 24 w 128"/>
              <a:gd name="T59" fmla="*/ 98 h 128"/>
              <a:gd name="T60" fmla="*/ 24 w 128"/>
              <a:gd name="T61" fmla="*/ 28 h 128"/>
              <a:gd name="T62" fmla="*/ 104 w 128"/>
              <a:gd name="T63" fmla="*/ 100 h 128"/>
              <a:gd name="T64" fmla="*/ 100 w 128"/>
              <a:gd name="T65" fmla="*/ 104 h 128"/>
              <a:gd name="T66" fmla="*/ 30 w 128"/>
              <a:gd name="T67" fmla="*/ 104 h 128"/>
              <a:gd name="T68" fmla="*/ 104 w 128"/>
              <a:gd name="T69" fmla="*/ 30 h 128"/>
              <a:gd name="T70" fmla="*/ 104 w 128"/>
              <a:gd name="T71" fmla="*/ 10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128">
                <a:moveTo>
                  <a:pt x="124" y="104"/>
                </a:moveTo>
                <a:cubicBezTo>
                  <a:pt x="112" y="104"/>
                  <a:pt x="112" y="104"/>
                  <a:pt x="112" y="104"/>
                </a:cubicBezTo>
                <a:cubicBezTo>
                  <a:pt x="112" y="22"/>
                  <a:pt x="112" y="22"/>
                  <a:pt x="112" y="22"/>
                </a:cubicBezTo>
                <a:cubicBezTo>
                  <a:pt x="123" y="11"/>
                  <a:pt x="123" y="11"/>
                  <a:pt x="123" y="11"/>
                </a:cubicBezTo>
                <a:cubicBezTo>
                  <a:pt x="124" y="9"/>
                  <a:pt x="124" y="6"/>
                  <a:pt x="123" y="5"/>
                </a:cubicBezTo>
                <a:cubicBezTo>
                  <a:pt x="121" y="3"/>
                  <a:pt x="119" y="3"/>
                  <a:pt x="117" y="5"/>
                </a:cubicBezTo>
                <a:cubicBezTo>
                  <a:pt x="106" y="16"/>
                  <a:pt x="106" y="16"/>
                  <a:pt x="106" y="16"/>
                </a:cubicBezTo>
                <a:cubicBezTo>
                  <a:pt x="24" y="16"/>
                  <a:pt x="24" y="16"/>
                  <a:pt x="24" y="16"/>
                </a:cubicBezTo>
                <a:cubicBezTo>
                  <a:pt x="24" y="4"/>
                  <a:pt x="24" y="4"/>
                  <a:pt x="24" y="4"/>
                </a:cubicBezTo>
                <a:cubicBezTo>
                  <a:pt x="24" y="1"/>
                  <a:pt x="22" y="0"/>
                  <a:pt x="20" y="0"/>
                </a:cubicBezTo>
                <a:cubicBezTo>
                  <a:pt x="18" y="0"/>
                  <a:pt x="16" y="1"/>
                  <a:pt x="16" y="4"/>
                </a:cubicBezTo>
                <a:cubicBezTo>
                  <a:pt x="16" y="16"/>
                  <a:pt x="16" y="16"/>
                  <a:pt x="16" y="16"/>
                </a:cubicBezTo>
                <a:cubicBezTo>
                  <a:pt x="4" y="16"/>
                  <a:pt x="4" y="16"/>
                  <a:pt x="4" y="16"/>
                </a:cubicBezTo>
                <a:cubicBezTo>
                  <a:pt x="2" y="16"/>
                  <a:pt x="0" y="17"/>
                  <a:pt x="0" y="20"/>
                </a:cubicBezTo>
                <a:cubicBezTo>
                  <a:pt x="0" y="22"/>
                  <a:pt x="2" y="24"/>
                  <a:pt x="4" y="24"/>
                </a:cubicBezTo>
                <a:cubicBezTo>
                  <a:pt x="16" y="24"/>
                  <a:pt x="16" y="24"/>
                  <a:pt x="16" y="24"/>
                </a:cubicBezTo>
                <a:cubicBezTo>
                  <a:pt x="16" y="104"/>
                  <a:pt x="16" y="104"/>
                  <a:pt x="16" y="104"/>
                </a:cubicBezTo>
                <a:cubicBezTo>
                  <a:pt x="16" y="108"/>
                  <a:pt x="20" y="112"/>
                  <a:pt x="24" y="112"/>
                </a:cubicBezTo>
                <a:cubicBezTo>
                  <a:pt x="104" y="112"/>
                  <a:pt x="104" y="112"/>
                  <a:pt x="104" y="112"/>
                </a:cubicBezTo>
                <a:cubicBezTo>
                  <a:pt x="104" y="124"/>
                  <a:pt x="104" y="124"/>
                  <a:pt x="104" y="124"/>
                </a:cubicBezTo>
                <a:cubicBezTo>
                  <a:pt x="104" y="126"/>
                  <a:pt x="106" y="128"/>
                  <a:pt x="108" y="128"/>
                </a:cubicBezTo>
                <a:cubicBezTo>
                  <a:pt x="110" y="128"/>
                  <a:pt x="112" y="126"/>
                  <a:pt x="112" y="124"/>
                </a:cubicBezTo>
                <a:cubicBezTo>
                  <a:pt x="112" y="112"/>
                  <a:pt x="112" y="112"/>
                  <a:pt x="112" y="112"/>
                </a:cubicBezTo>
                <a:cubicBezTo>
                  <a:pt x="124" y="112"/>
                  <a:pt x="124" y="112"/>
                  <a:pt x="124" y="112"/>
                </a:cubicBezTo>
                <a:cubicBezTo>
                  <a:pt x="126" y="112"/>
                  <a:pt x="128" y="110"/>
                  <a:pt x="128" y="108"/>
                </a:cubicBezTo>
                <a:cubicBezTo>
                  <a:pt x="128" y="105"/>
                  <a:pt x="126" y="104"/>
                  <a:pt x="124" y="104"/>
                </a:cubicBezTo>
                <a:close/>
                <a:moveTo>
                  <a:pt x="24" y="28"/>
                </a:moveTo>
                <a:cubicBezTo>
                  <a:pt x="24" y="25"/>
                  <a:pt x="26" y="24"/>
                  <a:pt x="28" y="24"/>
                </a:cubicBezTo>
                <a:cubicBezTo>
                  <a:pt x="98" y="24"/>
                  <a:pt x="98" y="24"/>
                  <a:pt x="98" y="24"/>
                </a:cubicBezTo>
                <a:cubicBezTo>
                  <a:pt x="24" y="98"/>
                  <a:pt x="24" y="98"/>
                  <a:pt x="24" y="98"/>
                </a:cubicBezTo>
                <a:lnTo>
                  <a:pt x="24" y="28"/>
                </a:lnTo>
                <a:close/>
                <a:moveTo>
                  <a:pt x="104" y="100"/>
                </a:moveTo>
                <a:cubicBezTo>
                  <a:pt x="104" y="102"/>
                  <a:pt x="102" y="104"/>
                  <a:pt x="100" y="104"/>
                </a:cubicBezTo>
                <a:cubicBezTo>
                  <a:pt x="30" y="104"/>
                  <a:pt x="30" y="104"/>
                  <a:pt x="30" y="104"/>
                </a:cubicBezTo>
                <a:cubicBezTo>
                  <a:pt x="104" y="30"/>
                  <a:pt x="104" y="30"/>
                  <a:pt x="104" y="30"/>
                </a:cubicBezTo>
                <a:lnTo>
                  <a:pt x="104" y="100"/>
                </a:ln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62" name="等腰三角形 61">
            <a:extLst>
              <a:ext uri="{FF2B5EF4-FFF2-40B4-BE49-F238E27FC236}">
                <a16:creationId xmlns:a16="http://schemas.microsoft.com/office/drawing/2014/main" id="{8E559223-512E-4E8D-9ABE-57EF03343ED6}"/>
              </a:ext>
            </a:extLst>
          </p:cNvPr>
          <p:cNvSpPr/>
          <p:nvPr/>
        </p:nvSpPr>
        <p:spPr>
          <a:xfrm rot="5400000">
            <a:off x="257763" y="4781423"/>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5" name="等腰三角形 64">
            <a:extLst>
              <a:ext uri="{FF2B5EF4-FFF2-40B4-BE49-F238E27FC236}">
                <a16:creationId xmlns:a16="http://schemas.microsoft.com/office/drawing/2014/main" id="{65EF4CB5-D9CB-43FA-9A41-924C24E05FF4}"/>
              </a:ext>
            </a:extLst>
          </p:cNvPr>
          <p:cNvSpPr/>
          <p:nvPr/>
        </p:nvSpPr>
        <p:spPr>
          <a:xfrm rot="5400000">
            <a:off x="431627" y="4781423"/>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9" name="文本框 68">
            <a:extLst>
              <a:ext uri="{FF2B5EF4-FFF2-40B4-BE49-F238E27FC236}">
                <a16:creationId xmlns:a16="http://schemas.microsoft.com/office/drawing/2014/main" id="{00173FD0-7436-4EEE-9FA7-58C845118AEA}"/>
              </a:ext>
            </a:extLst>
          </p:cNvPr>
          <p:cNvSpPr txBox="1"/>
          <p:nvPr/>
        </p:nvSpPr>
        <p:spPr>
          <a:xfrm>
            <a:off x="916890" y="4778203"/>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局限性</a:t>
            </a:r>
          </a:p>
        </p:txBody>
      </p:sp>
      <p:sp>
        <p:nvSpPr>
          <p:cNvPr id="6" name="文本框 5">
            <a:extLst>
              <a:ext uri="{FF2B5EF4-FFF2-40B4-BE49-F238E27FC236}">
                <a16:creationId xmlns:a16="http://schemas.microsoft.com/office/drawing/2014/main" id="{F7915FFF-F0E7-45E9-B2DE-6FE4CB725D1C}"/>
              </a:ext>
            </a:extLst>
          </p:cNvPr>
          <p:cNvSpPr txBox="1"/>
          <p:nvPr/>
        </p:nvSpPr>
        <p:spPr>
          <a:xfrm>
            <a:off x="1018094" y="5363852"/>
            <a:ext cx="9847365" cy="923330"/>
          </a:xfrm>
          <a:prstGeom prst="rect">
            <a:avLst/>
          </a:prstGeom>
          <a:noFill/>
        </p:spPr>
        <p:txBody>
          <a:bodyPr wrap="square" rtlCol="0">
            <a:spAutoFit/>
          </a:bodyPr>
          <a:lstStyle/>
          <a:p>
            <a:r>
              <a:rPr lang="zh-CN" altLang="zh-CN" dirty="0"/>
              <a:t>开发人员没有进行项目开发的经历对相关技术的熟练程度还不高，需要不断学习；</a:t>
            </a:r>
          </a:p>
          <a:p>
            <a:r>
              <a:rPr lang="zh-CN" altLang="zh-CN" dirty="0"/>
              <a:t>项目开发时间有限，项目功能需要酌情增减；</a:t>
            </a:r>
          </a:p>
          <a:p>
            <a:r>
              <a:rPr lang="zh-CN" altLang="zh-CN" dirty="0"/>
              <a:t>项目开发过程中还需要不断进行人员调整。</a:t>
            </a:r>
          </a:p>
        </p:txBody>
      </p:sp>
    </p:spTree>
    <p:extLst>
      <p:ext uri="{BB962C8B-B14F-4D97-AF65-F5344CB8AC3E}">
        <p14:creationId xmlns:p14="http://schemas.microsoft.com/office/powerpoint/2010/main" val="38477623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ppt_w</p:attrName>
                                        </p:attrNameLst>
                                      </p:cBhvr>
                                      <p:tavLst>
                                        <p:tav tm="0">
                                          <p:val>
                                            <p:fltVal val="0"/>
                                          </p:val>
                                        </p:tav>
                                        <p:tav tm="100000">
                                          <p:val>
                                            <p:strVal val="#ppt_w"/>
                                          </p:val>
                                        </p:tav>
                                      </p:tavLst>
                                    </p:anim>
                                    <p:anim calcmode="lin" valueType="num">
                                      <p:cBhvr>
                                        <p:cTn id="12" dur="500" fill="hold"/>
                                        <p:tgtEl>
                                          <p:spTgt spid="29"/>
                                        </p:tgtEl>
                                        <p:attrNameLst>
                                          <p:attrName>ppt_h</p:attrName>
                                        </p:attrNameLst>
                                      </p:cBhvr>
                                      <p:tavLst>
                                        <p:tav tm="0">
                                          <p:val>
                                            <p:fltVal val="0"/>
                                          </p:val>
                                        </p:tav>
                                        <p:tav tm="100000">
                                          <p:val>
                                            <p:strVal val="#ppt_h"/>
                                          </p:val>
                                        </p:tav>
                                      </p:tavLst>
                                    </p:anim>
                                    <p:animEffect transition="in" filter="fade">
                                      <p:cBhvr>
                                        <p:cTn id="13" dur="500"/>
                                        <p:tgtEl>
                                          <p:spTgt spid="2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ppt_w</p:attrName>
                                        </p:attrNameLst>
                                      </p:cBhvr>
                                      <p:tavLst>
                                        <p:tav tm="0">
                                          <p:val>
                                            <p:fltVal val="0"/>
                                          </p:val>
                                        </p:tav>
                                        <p:tav tm="100000">
                                          <p:val>
                                            <p:strVal val="#ppt_w"/>
                                          </p:val>
                                        </p:tav>
                                      </p:tavLst>
                                    </p:anim>
                                    <p:anim calcmode="lin" valueType="num">
                                      <p:cBhvr>
                                        <p:cTn id="22" dur="500" fill="hold"/>
                                        <p:tgtEl>
                                          <p:spTgt spid="31"/>
                                        </p:tgtEl>
                                        <p:attrNameLst>
                                          <p:attrName>ppt_h</p:attrName>
                                        </p:attrNameLst>
                                      </p:cBhvr>
                                      <p:tavLst>
                                        <p:tav tm="0">
                                          <p:val>
                                            <p:fltVal val="0"/>
                                          </p:val>
                                        </p:tav>
                                        <p:tav tm="100000">
                                          <p:val>
                                            <p:strVal val="#ppt_h"/>
                                          </p:val>
                                        </p:tav>
                                      </p:tavLst>
                                    </p:anim>
                                    <p:animEffect transition="in" filter="fade">
                                      <p:cBhvr>
                                        <p:cTn id="23" dur="500"/>
                                        <p:tgtEl>
                                          <p:spTgt spid="31"/>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500" fill="hold"/>
                                        <p:tgtEl>
                                          <p:spTgt spid="33"/>
                                        </p:tgtEl>
                                        <p:attrNameLst>
                                          <p:attrName>ppt_w</p:attrName>
                                        </p:attrNameLst>
                                      </p:cBhvr>
                                      <p:tavLst>
                                        <p:tav tm="0">
                                          <p:val>
                                            <p:fltVal val="0"/>
                                          </p:val>
                                        </p:tav>
                                        <p:tav tm="100000">
                                          <p:val>
                                            <p:strVal val="#ppt_w"/>
                                          </p:val>
                                        </p:tav>
                                      </p:tavLst>
                                    </p:anim>
                                    <p:anim calcmode="lin" valueType="num">
                                      <p:cBhvr>
                                        <p:cTn id="32" dur="500" fill="hold"/>
                                        <p:tgtEl>
                                          <p:spTgt spid="33"/>
                                        </p:tgtEl>
                                        <p:attrNameLst>
                                          <p:attrName>ppt_h</p:attrName>
                                        </p:attrNameLst>
                                      </p:cBhvr>
                                      <p:tavLst>
                                        <p:tav tm="0">
                                          <p:val>
                                            <p:fltVal val="0"/>
                                          </p:val>
                                        </p:tav>
                                        <p:tav tm="100000">
                                          <p:val>
                                            <p:strVal val="#ppt_h"/>
                                          </p:val>
                                        </p:tav>
                                      </p:tavLst>
                                    </p:anim>
                                    <p:animEffect transition="in" filter="fade">
                                      <p:cBhvr>
                                        <p:cTn id="33" dur="500"/>
                                        <p:tgtEl>
                                          <p:spTgt spid="3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p:cTn id="36" dur="500" fill="hold"/>
                                        <p:tgtEl>
                                          <p:spTgt spid="34"/>
                                        </p:tgtEl>
                                        <p:attrNameLst>
                                          <p:attrName>ppt_w</p:attrName>
                                        </p:attrNameLst>
                                      </p:cBhvr>
                                      <p:tavLst>
                                        <p:tav tm="0">
                                          <p:val>
                                            <p:fltVal val="0"/>
                                          </p:val>
                                        </p:tav>
                                        <p:tav tm="100000">
                                          <p:val>
                                            <p:strVal val="#ppt_w"/>
                                          </p:val>
                                        </p:tav>
                                      </p:tavLst>
                                    </p:anim>
                                    <p:anim calcmode="lin" valueType="num">
                                      <p:cBhvr>
                                        <p:cTn id="37" dur="500" fill="hold"/>
                                        <p:tgtEl>
                                          <p:spTgt spid="34"/>
                                        </p:tgtEl>
                                        <p:attrNameLst>
                                          <p:attrName>ppt_h</p:attrName>
                                        </p:attrNameLst>
                                      </p:cBhvr>
                                      <p:tavLst>
                                        <p:tav tm="0">
                                          <p:val>
                                            <p:fltVal val="0"/>
                                          </p:val>
                                        </p:tav>
                                        <p:tav tm="100000">
                                          <p:val>
                                            <p:strVal val="#ppt_h"/>
                                          </p:val>
                                        </p:tav>
                                      </p:tavLst>
                                    </p:anim>
                                    <p:animEffect transition="in" filter="fade">
                                      <p:cBhvr>
                                        <p:cTn id="38" dur="500"/>
                                        <p:tgtEl>
                                          <p:spTgt spid="3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Effect transition="in" filter="fade">
                                      <p:cBhvr>
                                        <p:cTn id="48" dur="500"/>
                                        <p:tgtEl>
                                          <p:spTgt spid="4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p:cTn id="51" dur="500" fill="hold"/>
                                        <p:tgtEl>
                                          <p:spTgt spid="49"/>
                                        </p:tgtEl>
                                        <p:attrNameLst>
                                          <p:attrName>ppt_w</p:attrName>
                                        </p:attrNameLst>
                                      </p:cBhvr>
                                      <p:tavLst>
                                        <p:tav tm="0">
                                          <p:val>
                                            <p:fltVal val="0"/>
                                          </p:val>
                                        </p:tav>
                                        <p:tav tm="100000">
                                          <p:val>
                                            <p:strVal val="#ppt_w"/>
                                          </p:val>
                                        </p:tav>
                                      </p:tavLst>
                                    </p:anim>
                                    <p:anim calcmode="lin" valueType="num">
                                      <p:cBhvr>
                                        <p:cTn id="52" dur="500" fill="hold"/>
                                        <p:tgtEl>
                                          <p:spTgt spid="49"/>
                                        </p:tgtEl>
                                        <p:attrNameLst>
                                          <p:attrName>ppt_h</p:attrName>
                                        </p:attrNameLst>
                                      </p:cBhvr>
                                      <p:tavLst>
                                        <p:tav tm="0">
                                          <p:val>
                                            <p:fltVal val="0"/>
                                          </p:val>
                                        </p:tav>
                                        <p:tav tm="100000">
                                          <p:val>
                                            <p:strVal val="#ppt_h"/>
                                          </p:val>
                                        </p:tav>
                                      </p:tavLst>
                                    </p:anim>
                                    <p:animEffect transition="in" filter="fade">
                                      <p:cBhvr>
                                        <p:cTn id="53" dur="500"/>
                                        <p:tgtEl>
                                          <p:spTgt spid="4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 calcmode="lin" valueType="num">
                                      <p:cBhvr>
                                        <p:cTn id="56" dur="500" fill="hold"/>
                                        <p:tgtEl>
                                          <p:spTgt spid="50"/>
                                        </p:tgtEl>
                                        <p:attrNameLst>
                                          <p:attrName>ppt_w</p:attrName>
                                        </p:attrNameLst>
                                      </p:cBhvr>
                                      <p:tavLst>
                                        <p:tav tm="0">
                                          <p:val>
                                            <p:fltVal val="0"/>
                                          </p:val>
                                        </p:tav>
                                        <p:tav tm="100000">
                                          <p:val>
                                            <p:strVal val="#ppt_w"/>
                                          </p:val>
                                        </p:tav>
                                      </p:tavLst>
                                    </p:anim>
                                    <p:anim calcmode="lin" valueType="num">
                                      <p:cBhvr>
                                        <p:cTn id="57" dur="500" fill="hold"/>
                                        <p:tgtEl>
                                          <p:spTgt spid="50"/>
                                        </p:tgtEl>
                                        <p:attrNameLst>
                                          <p:attrName>ppt_h</p:attrName>
                                        </p:attrNameLst>
                                      </p:cBhvr>
                                      <p:tavLst>
                                        <p:tav tm="0">
                                          <p:val>
                                            <p:fltVal val="0"/>
                                          </p:val>
                                        </p:tav>
                                        <p:tav tm="100000">
                                          <p:val>
                                            <p:strVal val="#ppt_h"/>
                                          </p:val>
                                        </p:tav>
                                      </p:tavLst>
                                    </p:anim>
                                    <p:animEffect transition="in" filter="fade">
                                      <p:cBhvr>
                                        <p:cTn id="58" dur="500"/>
                                        <p:tgtEl>
                                          <p:spTgt spid="50"/>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Effect transition="in" filter="fade">
                                      <p:cBhvr>
                                        <p:cTn id="63" dur="500"/>
                                        <p:tgtEl>
                                          <p:spTgt spid="51"/>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 calcmode="lin" valueType="num">
                                      <p:cBhvr>
                                        <p:cTn id="66" dur="500" fill="hold"/>
                                        <p:tgtEl>
                                          <p:spTgt spid="52"/>
                                        </p:tgtEl>
                                        <p:attrNameLst>
                                          <p:attrName>ppt_w</p:attrName>
                                        </p:attrNameLst>
                                      </p:cBhvr>
                                      <p:tavLst>
                                        <p:tav tm="0">
                                          <p:val>
                                            <p:fltVal val="0"/>
                                          </p:val>
                                        </p:tav>
                                        <p:tav tm="100000">
                                          <p:val>
                                            <p:strVal val="#ppt_w"/>
                                          </p:val>
                                        </p:tav>
                                      </p:tavLst>
                                    </p:anim>
                                    <p:anim calcmode="lin" valueType="num">
                                      <p:cBhvr>
                                        <p:cTn id="67" dur="500" fill="hold"/>
                                        <p:tgtEl>
                                          <p:spTgt spid="52"/>
                                        </p:tgtEl>
                                        <p:attrNameLst>
                                          <p:attrName>ppt_h</p:attrName>
                                        </p:attrNameLst>
                                      </p:cBhvr>
                                      <p:tavLst>
                                        <p:tav tm="0">
                                          <p:val>
                                            <p:fltVal val="0"/>
                                          </p:val>
                                        </p:tav>
                                        <p:tav tm="100000">
                                          <p:val>
                                            <p:strVal val="#ppt_h"/>
                                          </p:val>
                                        </p:tav>
                                      </p:tavLst>
                                    </p:anim>
                                    <p:animEffect transition="in" filter="fade">
                                      <p:cBhvr>
                                        <p:cTn id="68" dur="500"/>
                                        <p:tgtEl>
                                          <p:spTgt spid="52"/>
                                        </p:tgtEl>
                                      </p:cBhvr>
                                    </p:animEffect>
                                  </p:childTnLst>
                                </p:cTn>
                              </p:par>
                            </p:childTnLst>
                          </p:cTn>
                        </p:par>
                        <p:par>
                          <p:cTn id="69" fill="hold">
                            <p:stCondLst>
                              <p:cond delay="1000"/>
                            </p:stCondLst>
                            <p:childTnLst>
                              <p:par>
                                <p:cTn id="70" presetID="12" presetClass="entr" presetSubtype="1" fill="hold" nodeType="after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additive="base">
                                        <p:cTn id="72" dur="500"/>
                                        <p:tgtEl>
                                          <p:spTgt spid="68"/>
                                        </p:tgtEl>
                                        <p:attrNameLst>
                                          <p:attrName>ppt_y</p:attrName>
                                        </p:attrNameLst>
                                      </p:cBhvr>
                                      <p:tavLst>
                                        <p:tav tm="0">
                                          <p:val>
                                            <p:strVal val="#ppt_y-#ppt_h*1.125000"/>
                                          </p:val>
                                        </p:tav>
                                        <p:tav tm="100000">
                                          <p:val>
                                            <p:strVal val="#ppt_y"/>
                                          </p:val>
                                        </p:tav>
                                      </p:tavLst>
                                    </p:anim>
                                    <p:animEffect transition="in" filter="wipe(down)">
                                      <p:cBhvr>
                                        <p:cTn id="73" dur="500"/>
                                        <p:tgtEl>
                                          <p:spTgt spid="68"/>
                                        </p:tgtEl>
                                      </p:cBhvr>
                                    </p:animEffect>
                                  </p:childTnLst>
                                </p:cTn>
                              </p:par>
                              <p:par>
                                <p:cTn id="74" presetID="12" presetClass="entr" presetSubtype="4" fill="hold" nodeType="withEffect">
                                  <p:stCondLst>
                                    <p:cond delay="250"/>
                                  </p:stCondLst>
                                  <p:childTnLst>
                                    <p:set>
                                      <p:cBhvr>
                                        <p:cTn id="75" dur="1" fill="hold">
                                          <p:stCondLst>
                                            <p:cond delay="0"/>
                                          </p:stCondLst>
                                        </p:cTn>
                                        <p:tgtEl>
                                          <p:spTgt spid="73"/>
                                        </p:tgtEl>
                                        <p:attrNameLst>
                                          <p:attrName>style.visibility</p:attrName>
                                        </p:attrNameLst>
                                      </p:cBhvr>
                                      <p:to>
                                        <p:strVal val="visible"/>
                                      </p:to>
                                    </p:set>
                                    <p:anim calcmode="lin" valueType="num">
                                      <p:cBhvr additive="base">
                                        <p:cTn id="76" dur="500"/>
                                        <p:tgtEl>
                                          <p:spTgt spid="73"/>
                                        </p:tgtEl>
                                        <p:attrNameLst>
                                          <p:attrName>ppt_y</p:attrName>
                                        </p:attrNameLst>
                                      </p:cBhvr>
                                      <p:tavLst>
                                        <p:tav tm="0">
                                          <p:val>
                                            <p:strVal val="#ppt_y+#ppt_h*1.125000"/>
                                          </p:val>
                                        </p:tav>
                                        <p:tav tm="100000">
                                          <p:val>
                                            <p:strVal val="#ppt_y"/>
                                          </p:val>
                                        </p:tav>
                                      </p:tavLst>
                                    </p:anim>
                                    <p:animEffect transition="in" filter="wipe(up)">
                                      <p:cBhvr>
                                        <p:cTn id="77" dur="500"/>
                                        <p:tgtEl>
                                          <p:spTgt spid="73"/>
                                        </p:tgtEl>
                                      </p:cBhvr>
                                    </p:animEffect>
                                  </p:childTnLst>
                                </p:cTn>
                              </p:par>
                              <p:par>
                                <p:cTn id="78" presetID="12" presetClass="entr" presetSubtype="1" fill="hold" nodeType="withEffect">
                                  <p:stCondLst>
                                    <p:cond delay="500"/>
                                  </p:stCondLst>
                                  <p:childTnLst>
                                    <p:set>
                                      <p:cBhvr>
                                        <p:cTn id="79" dur="1" fill="hold">
                                          <p:stCondLst>
                                            <p:cond delay="0"/>
                                          </p:stCondLst>
                                        </p:cTn>
                                        <p:tgtEl>
                                          <p:spTgt spid="70"/>
                                        </p:tgtEl>
                                        <p:attrNameLst>
                                          <p:attrName>style.visibility</p:attrName>
                                        </p:attrNameLst>
                                      </p:cBhvr>
                                      <p:to>
                                        <p:strVal val="visible"/>
                                      </p:to>
                                    </p:set>
                                    <p:anim calcmode="lin" valueType="num">
                                      <p:cBhvr additive="base">
                                        <p:cTn id="80" dur="500"/>
                                        <p:tgtEl>
                                          <p:spTgt spid="70"/>
                                        </p:tgtEl>
                                        <p:attrNameLst>
                                          <p:attrName>ppt_y</p:attrName>
                                        </p:attrNameLst>
                                      </p:cBhvr>
                                      <p:tavLst>
                                        <p:tav tm="0">
                                          <p:val>
                                            <p:strVal val="#ppt_y-#ppt_h*1.125000"/>
                                          </p:val>
                                        </p:tav>
                                        <p:tav tm="100000">
                                          <p:val>
                                            <p:strVal val="#ppt_y"/>
                                          </p:val>
                                        </p:tav>
                                      </p:tavLst>
                                    </p:anim>
                                    <p:animEffect transition="in" filter="wipe(down)">
                                      <p:cBhvr>
                                        <p:cTn id="8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47" grpId="0" animBg="1"/>
      <p:bldP spid="48" grpId="0" animBg="1"/>
      <p:bldP spid="49" grpId="0" animBg="1"/>
      <p:bldP spid="50" grpId="0" animBg="1"/>
      <p:bldP spid="51" grpId="0" animBg="1"/>
      <p:bldP spid="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ln>
            <a:noFill/>
          </a:ln>
        </p:spPr>
      </p:pic>
      <p:sp>
        <p:nvSpPr>
          <p:cNvPr id="10" name="矩形 9"/>
          <p:cNvSpPr/>
          <p:nvPr/>
        </p:nvSpPr>
        <p:spPr>
          <a:xfrm>
            <a:off x="0" y="0"/>
            <a:ext cx="1219200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2" name="任意多边形: 形状 1"/>
          <p:cNvSpPr/>
          <p:nvPr/>
        </p:nvSpPr>
        <p:spPr>
          <a:xfrm rot="2700000">
            <a:off x="3239179" y="2197840"/>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3555221" y="2392401"/>
            <a:ext cx="1127233"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prstClr val="white"/>
                </a:solidFill>
                <a:effectLst/>
                <a:uLnTx/>
                <a:uFillTx/>
                <a:latin typeface="Arial"/>
                <a:ea typeface="微软雅黑"/>
                <a:cs typeface="+mn-cs"/>
              </a:rPr>
              <a:t>03</a:t>
            </a:r>
            <a:endParaRPr kumimoji="0" lang="zh-CN" altLang="en-US" sz="66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5166378" y="2392401"/>
            <a:ext cx="2682221" cy="56489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Arial"/>
                <a:ea typeface="微软雅黑"/>
                <a:cs typeface="+mn-cs"/>
              </a:rPr>
              <a:t>所建议的系统</a:t>
            </a:r>
          </a:p>
        </p:txBody>
      </p:sp>
      <p:sp>
        <p:nvSpPr>
          <p:cNvPr id="5" name="文本框 4"/>
          <p:cNvSpPr txBox="1"/>
          <p:nvPr/>
        </p:nvSpPr>
        <p:spPr>
          <a:xfrm>
            <a:off x="5331478" y="3076934"/>
            <a:ext cx="2682221" cy="394210"/>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lang="zh-CN" altLang="en-US" dirty="0">
                <a:solidFill>
                  <a:prstClr val="white"/>
                </a:solidFill>
                <a:latin typeface="Arial"/>
                <a:ea typeface="微软雅黑"/>
              </a:rPr>
              <a:t>系统说明</a:t>
            </a: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6" name="文本框 5"/>
          <p:cNvSpPr txBox="1"/>
          <p:nvPr/>
        </p:nvSpPr>
        <p:spPr>
          <a:xfrm>
            <a:off x="5331478" y="3477548"/>
            <a:ext cx="4472398" cy="396134"/>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改进之处、困难、影响</a:t>
            </a:r>
          </a:p>
        </p:txBody>
      </p:sp>
      <p:sp>
        <p:nvSpPr>
          <p:cNvPr id="8" name="文本框 7"/>
          <p:cNvSpPr txBox="1"/>
          <p:nvPr/>
        </p:nvSpPr>
        <p:spPr>
          <a:xfrm>
            <a:off x="5331478" y="3878162"/>
            <a:ext cx="2682221" cy="394210"/>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kumimoji="0" lang="en-US" altLang="zh-CN" sz="1800" b="0" i="0" u="none" strike="noStrike" kern="1200" cap="none" spc="0" normalizeH="0" baseline="0" noProof="0" dirty="0">
                <a:ln>
                  <a:noFill/>
                </a:ln>
                <a:solidFill>
                  <a:prstClr val="white"/>
                </a:solidFill>
                <a:effectLst/>
                <a:uLnTx/>
                <a:uFillTx/>
                <a:latin typeface="Arial"/>
                <a:ea typeface="微软雅黑"/>
                <a:cs typeface="+mn-cs"/>
              </a:rPr>
              <a:t>SWOT</a:t>
            </a: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分析</a:t>
            </a:r>
          </a:p>
        </p:txBody>
      </p:sp>
    </p:spTree>
    <p:extLst>
      <p:ext uri="{BB962C8B-B14F-4D97-AF65-F5344CB8AC3E}">
        <p14:creationId xmlns:p14="http://schemas.microsoft.com/office/powerpoint/2010/main" val="159015580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系统说明</a:t>
            </a:r>
          </a:p>
        </p:txBody>
      </p:sp>
      <p:pic>
        <p:nvPicPr>
          <p:cNvPr id="15" name="图片占位符 1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0344" r="20344"/>
          <a:stretch>
            <a:fillRect/>
          </a:stretch>
        </p:blipFill>
        <p:spPr/>
      </p:pic>
      <p:pic>
        <p:nvPicPr>
          <p:cNvPr id="17" name="图片占位符 16"/>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0389" r="20389"/>
          <a:stretch>
            <a:fillRect/>
          </a:stretch>
        </p:blipFill>
        <p:spPr/>
      </p:pic>
      <p:sp>
        <p:nvSpPr>
          <p:cNvPr id="20" name="矩形 19"/>
          <p:cNvSpPr/>
          <p:nvPr/>
        </p:nvSpPr>
        <p:spPr>
          <a:xfrm>
            <a:off x="4005425" y="2495912"/>
            <a:ext cx="4181151" cy="2031325"/>
          </a:xfrm>
          <a:prstGeom prst="rect">
            <a:avLst/>
          </a:prstGeom>
        </p:spPr>
        <p:txBody>
          <a:bodyPr wrap="square">
            <a:spAutoFit/>
          </a:bodyPr>
          <a:lstStyle/>
          <a:p>
            <a:r>
              <a:rPr lang="zh-CN" altLang="zh-CN" dirty="0"/>
              <a:t>通过对周围大学生的统计数据分析得出当代大学生网购的需求及从用户便利的角度考虑，购物平台需要实现的功能包括以下如商品分类浏览，商品分类查询，用户个人信息修改，结账，进行评价，退款服务，查询订单，修改订单，售后服务等</a:t>
            </a:r>
          </a:p>
        </p:txBody>
      </p:sp>
    </p:spTree>
    <p:extLst>
      <p:ext uri="{BB962C8B-B14F-4D97-AF65-F5344CB8AC3E}">
        <p14:creationId xmlns:p14="http://schemas.microsoft.com/office/powerpoint/2010/main" val="14962607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475804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改进、困难、影响</a:t>
            </a:r>
          </a:p>
        </p:txBody>
      </p:sp>
      <p:sp>
        <p:nvSpPr>
          <p:cNvPr id="10" name="椭圆 9"/>
          <p:cNvSpPr/>
          <p:nvPr/>
        </p:nvSpPr>
        <p:spPr>
          <a:xfrm>
            <a:off x="1692044" y="2142584"/>
            <a:ext cx="1623576" cy="162357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p:cNvSpPr/>
          <p:nvPr/>
        </p:nvSpPr>
        <p:spPr>
          <a:xfrm>
            <a:off x="1098425" y="1548965"/>
            <a:ext cx="2810815" cy="2810815"/>
          </a:xfrm>
          <a:prstGeom prst="ellipse">
            <a:avLst/>
          </a:prstGeom>
          <a:no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椭圆 13"/>
          <p:cNvSpPr/>
          <p:nvPr/>
        </p:nvSpPr>
        <p:spPr>
          <a:xfrm>
            <a:off x="823305" y="4176670"/>
            <a:ext cx="1018052" cy="1018052"/>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p:cNvSpPr/>
          <p:nvPr/>
        </p:nvSpPr>
        <p:spPr>
          <a:xfrm>
            <a:off x="504767" y="3858132"/>
            <a:ext cx="1655128" cy="1655128"/>
          </a:xfrm>
          <a:prstGeom prst="ellipse">
            <a:avLst/>
          </a:prstGeom>
          <a:noFill/>
          <a:ln>
            <a:solidFill>
              <a:schemeClr val="bg1">
                <a:lumMod val="85000"/>
                <a:alpha val="5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81781" y="4104520"/>
            <a:ext cx="1089243" cy="1089243"/>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a:off x="2940968" y="3763707"/>
            <a:ext cx="1770869" cy="1770869"/>
          </a:xfrm>
          <a:prstGeom prst="ellipse">
            <a:avLst/>
          </a:prstGeom>
          <a:noFill/>
          <a:ln>
            <a:solidFill>
              <a:schemeClr val="bg1">
                <a:lumMod val="85000"/>
                <a:alpha val="5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622705" y="1331632"/>
            <a:ext cx="554702" cy="55470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758060" y="5153100"/>
            <a:ext cx="401782" cy="4017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996560" y="5132794"/>
            <a:ext cx="401782" cy="40178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2042453" y="2434813"/>
            <a:ext cx="90281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tx1">
                    <a:lumMod val="65000"/>
                    <a:lumOff val="35000"/>
                  </a:schemeClr>
                </a:solidFill>
                <a:effectLst/>
                <a:uLnTx/>
                <a:uFillTx/>
                <a:latin typeface="Arial"/>
                <a:ea typeface="微软雅黑"/>
                <a:cs typeface="+mn-cs"/>
              </a:rPr>
              <a:t>改进</a:t>
            </a:r>
          </a:p>
        </p:txBody>
      </p:sp>
      <p:sp>
        <p:nvSpPr>
          <p:cNvPr id="26" name="文本框 25"/>
          <p:cNvSpPr txBox="1"/>
          <p:nvPr/>
        </p:nvSpPr>
        <p:spPr>
          <a:xfrm>
            <a:off x="1005918" y="4337626"/>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65000"/>
                    <a:lumOff val="35000"/>
                  </a:schemeClr>
                </a:solidFill>
                <a:latin typeface="Arial"/>
                <a:ea typeface="微软雅黑"/>
              </a:rPr>
              <a:t>困难</a:t>
            </a:r>
            <a:endParaRPr kumimoji="0" lang="zh-CN" altLang="en-US" i="0" u="none" strike="noStrike" kern="1200" cap="none" spc="0" normalizeH="0" baseline="0" noProof="0" dirty="0">
              <a:ln>
                <a:noFill/>
              </a:ln>
              <a:solidFill>
                <a:schemeClr val="tx1">
                  <a:lumMod val="65000"/>
                  <a:lumOff val="35000"/>
                </a:schemeClr>
              </a:solidFill>
              <a:effectLst/>
              <a:uLnTx/>
              <a:uFillTx/>
              <a:latin typeface="Arial"/>
              <a:ea typeface="微软雅黑"/>
              <a:cs typeface="+mn-cs"/>
            </a:endParaRPr>
          </a:p>
        </p:txBody>
      </p:sp>
      <p:sp>
        <p:nvSpPr>
          <p:cNvPr id="27" name="文本框 26"/>
          <p:cNvSpPr txBox="1"/>
          <p:nvPr/>
        </p:nvSpPr>
        <p:spPr>
          <a:xfrm>
            <a:off x="3489838" y="4299526"/>
            <a:ext cx="69762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chemeClr val="tx1">
                    <a:lumMod val="65000"/>
                    <a:lumOff val="35000"/>
                  </a:schemeClr>
                </a:solidFill>
                <a:effectLst/>
                <a:uLnTx/>
                <a:uFillTx/>
                <a:latin typeface="Arial"/>
                <a:ea typeface="微软雅黑"/>
                <a:cs typeface="+mn-cs"/>
              </a:rPr>
              <a:t>影响</a:t>
            </a:r>
          </a:p>
        </p:txBody>
      </p:sp>
      <p:grpSp>
        <p:nvGrpSpPr>
          <p:cNvPr id="42" name="组合 41"/>
          <p:cNvGrpSpPr/>
          <p:nvPr/>
        </p:nvGrpSpPr>
        <p:grpSpPr>
          <a:xfrm>
            <a:off x="5060723" y="1587500"/>
            <a:ext cx="2952977" cy="1719257"/>
            <a:chOff x="5060723" y="1587500"/>
            <a:chExt cx="2952977" cy="1719257"/>
          </a:xfrm>
        </p:grpSpPr>
        <p:sp>
          <p:nvSpPr>
            <p:cNvPr id="6" name="矩形: 圆角 5"/>
            <p:cNvSpPr/>
            <p:nvPr/>
          </p:nvSpPr>
          <p:spPr>
            <a:xfrm>
              <a:off x="5060723" y="1587500"/>
              <a:ext cx="2952977" cy="1701800"/>
            </a:xfrm>
            <a:prstGeom prst="roundRect">
              <a:avLst>
                <a:gd name="adj" fmla="val 130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5204838" y="2167984"/>
              <a:ext cx="2681862" cy="1138773"/>
            </a:xfrm>
            <a:prstGeom prst="rect">
              <a:avLst/>
            </a:prstGeom>
          </p:spPr>
          <p:txBody>
            <a:bodyPr wrap="square">
              <a:spAutoFit/>
            </a:bodyPr>
            <a:lstStyle/>
            <a:p>
              <a:r>
                <a:rPr lang="zh-CN" altLang="en-US" sz="1600" dirty="0">
                  <a:latin typeface="Calibri"/>
                </a:rPr>
                <a:t>免去物流环节。</a:t>
              </a:r>
              <a:endParaRPr lang="en-US" altLang="zh-CN" sz="1600" dirty="0">
                <a:latin typeface="Calibri"/>
              </a:endParaRPr>
            </a:p>
            <a:p>
              <a:r>
                <a:rPr lang="zh-CN" altLang="zh-CN" dirty="0"/>
                <a:t>商品分类更加契合校内学生用户的需求。</a:t>
              </a:r>
            </a:p>
            <a:p>
              <a:endParaRPr lang="en-US" altLang="zh-CN" sz="1600" dirty="0">
                <a:solidFill>
                  <a:prstClr val="black">
                    <a:lumMod val="50000"/>
                    <a:lumOff val="50000"/>
                  </a:prstClr>
                </a:solidFill>
                <a:latin typeface="Calibri"/>
              </a:endParaRPr>
            </a:p>
          </p:txBody>
        </p:sp>
        <p:sp>
          <p:nvSpPr>
            <p:cNvPr id="31" name="矩形 30"/>
            <p:cNvSpPr/>
            <p:nvPr/>
          </p:nvSpPr>
          <p:spPr>
            <a:xfrm>
              <a:off x="5204837" y="1766720"/>
              <a:ext cx="2034163" cy="402546"/>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改进</a:t>
              </a:r>
            </a:p>
          </p:txBody>
        </p:sp>
      </p:grpSp>
      <p:grpSp>
        <p:nvGrpSpPr>
          <p:cNvPr id="43" name="组合 42"/>
          <p:cNvGrpSpPr/>
          <p:nvPr/>
        </p:nvGrpSpPr>
        <p:grpSpPr>
          <a:xfrm>
            <a:off x="8515123" y="1587500"/>
            <a:ext cx="2952977" cy="1701800"/>
            <a:chOff x="8515123" y="1587500"/>
            <a:chExt cx="2952977" cy="1701800"/>
          </a:xfrm>
        </p:grpSpPr>
        <p:sp>
          <p:nvSpPr>
            <p:cNvPr id="7" name="矩形: 圆角 6"/>
            <p:cNvSpPr/>
            <p:nvPr/>
          </p:nvSpPr>
          <p:spPr>
            <a:xfrm>
              <a:off x="8515123" y="1587500"/>
              <a:ext cx="2952977" cy="1701800"/>
            </a:xfrm>
            <a:prstGeom prst="roundRect">
              <a:avLst>
                <a:gd name="adj" fmla="val 130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p:cNvSpPr/>
            <p:nvPr/>
          </p:nvSpPr>
          <p:spPr>
            <a:xfrm>
              <a:off x="8650680" y="2167984"/>
              <a:ext cx="2681862" cy="957826"/>
            </a:xfrm>
            <a:prstGeom prst="rect">
              <a:avLst/>
            </a:prstGeom>
          </p:spPr>
          <p:txBody>
            <a:bodyPr wrap="square">
              <a:spAutoFit/>
            </a:bodyPr>
            <a:lstStyle/>
            <a:p>
              <a:pPr lvl="0" algn="just">
                <a:lnSpc>
                  <a:spcPct val="120000"/>
                </a:lnSpc>
                <a:defRPr/>
              </a:pPr>
              <a:r>
                <a:rPr lang="zh-CN" altLang="zh-CN" sz="1600" dirty="0"/>
                <a:t>目前难以实现对不诚信的卖家执行强制措施，追回买家损失。</a:t>
              </a:r>
              <a:endParaRPr lang="zh-CN" altLang="en-US" sz="1600" dirty="0">
                <a:solidFill>
                  <a:prstClr val="black">
                    <a:lumMod val="50000"/>
                    <a:lumOff val="50000"/>
                  </a:prstClr>
                </a:solidFill>
                <a:latin typeface="Calibri"/>
              </a:endParaRPr>
            </a:p>
          </p:txBody>
        </p:sp>
        <p:sp>
          <p:nvSpPr>
            <p:cNvPr id="35" name="矩形 34"/>
            <p:cNvSpPr/>
            <p:nvPr/>
          </p:nvSpPr>
          <p:spPr>
            <a:xfrm>
              <a:off x="8650679" y="1766720"/>
              <a:ext cx="2034163" cy="402546"/>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困难</a:t>
              </a:r>
            </a:p>
          </p:txBody>
        </p:sp>
      </p:grpSp>
      <p:grpSp>
        <p:nvGrpSpPr>
          <p:cNvPr id="44" name="组合 43"/>
          <p:cNvGrpSpPr/>
          <p:nvPr/>
        </p:nvGrpSpPr>
        <p:grpSpPr>
          <a:xfrm>
            <a:off x="5052650" y="3424258"/>
            <a:ext cx="6415450" cy="3389198"/>
            <a:chOff x="5060723" y="3784600"/>
            <a:chExt cx="2952977" cy="1701800"/>
          </a:xfrm>
        </p:grpSpPr>
        <p:sp>
          <p:nvSpPr>
            <p:cNvPr id="8" name="矩形: 圆角 7"/>
            <p:cNvSpPr/>
            <p:nvPr/>
          </p:nvSpPr>
          <p:spPr>
            <a:xfrm>
              <a:off x="5060723" y="3784600"/>
              <a:ext cx="2952977" cy="1701800"/>
            </a:xfrm>
            <a:prstGeom prst="roundRect">
              <a:avLst>
                <a:gd name="adj" fmla="val 130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p:cNvSpPr/>
            <p:nvPr/>
          </p:nvSpPr>
          <p:spPr>
            <a:xfrm>
              <a:off x="5188788" y="4162405"/>
              <a:ext cx="2681862" cy="1159067"/>
            </a:xfrm>
            <a:prstGeom prst="rect">
              <a:avLst/>
            </a:prstGeom>
          </p:spPr>
          <p:txBody>
            <a:bodyPr wrap="square">
              <a:spAutoFit/>
            </a:bodyPr>
            <a:lstStyle/>
            <a:p>
              <a:r>
                <a:rPr lang="zh-CN" altLang="zh-CN" dirty="0"/>
                <a:t>本软件为微信小程序，具有优良的可移植性，可同时在安卓和苹果的微信上运行。</a:t>
              </a:r>
              <a:endParaRPr lang="en-US" altLang="zh-CN" dirty="0"/>
            </a:p>
            <a:p>
              <a:r>
                <a:rPr lang="zh-CN" altLang="zh-CN" dirty="0"/>
                <a:t>借鉴了闲鱼平台的设计理念，对本软件的界面设计起到了借鉴作用。</a:t>
              </a:r>
              <a:endParaRPr lang="en-US" altLang="zh-CN" dirty="0"/>
            </a:p>
            <a:p>
              <a:r>
                <a:rPr lang="zh-CN" altLang="zh-CN" dirty="0"/>
                <a:t>人员：三人小组（乔寒月、李欣飏、吴智宏）</a:t>
              </a:r>
            </a:p>
            <a:p>
              <a:r>
                <a:rPr lang="zh-CN" altLang="zh-CN" dirty="0"/>
                <a:t>需要学习技术：</a:t>
              </a:r>
              <a:r>
                <a:rPr lang="en-US" altLang="zh-CN" dirty="0"/>
                <a:t>WXML</a:t>
              </a:r>
              <a:r>
                <a:rPr lang="zh-CN" altLang="zh-CN" dirty="0"/>
                <a:t>、</a:t>
              </a:r>
              <a:r>
                <a:rPr lang="en-US" altLang="zh-CN" dirty="0"/>
                <a:t>WXSS</a:t>
              </a:r>
              <a:r>
                <a:rPr lang="zh-CN" altLang="zh-CN" dirty="0"/>
                <a:t>、</a:t>
              </a:r>
              <a:r>
                <a:rPr lang="en-US" altLang="zh-CN" dirty="0"/>
                <a:t>JavaScript</a:t>
              </a:r>
              <a:endParaRPr lang="zh-CN" altLang="zh-CN" dirty="0"/>
            </a:p>
            <a:p>
              <a:r>
                <a:rPr lang="zh-CN" altLang="zh-CN" dirty="0"/>
                <a:t>补充技术：</a:t>
              </a:r>
            </a:p>
            <a:p>
              <a:r>
                <a:rPr lang="zh-CN" altLang="zh-CN" dirty="0"/>
                <a:t>认证费用及租服务器</a:t>
              </a:r>
              <a:r>
                <a:rPr lang="en-US" altLang="zh-CN" dirty="0"/>
                <a:t>4</a:t>
              </a:r>
              <a:r>
                <a:rPr lang="zh-CN" altLang="zh-CN" dirty="0"/>
                <a:t>个月费用总计</a:t>
              </a:r>
              <a:r>
                <a:rPr lang="en-US" altLang="zh-CN" dirty="0"/>
                <a:t>240</a:t>
              </a:r>
              <a:r>
                <a:rPr lang="zh-CN" altLang="zh-CN" dirty="0"/>
                <a:t>元 </a:t>
              </a:r>
              <a:r>
                <a:rPr lang="zh-CN" altLang="en-US" dirty="0"/>
                <a:t>。</a:t>
              </a:r>
              <a:endParaRPr lang="zh-CN" altLang="zh-CN" dirty="0"/>
            </a:p>
          </p:txBody>
        </p:sp>
        <p:sp>
          <p:nvSpPr>
            <p:cNvPr id="38" name="矩形 37"/>
            <p:cNvSpPr/>
            <p:nvPr/>
          </p:nvSpPr>
          <p:spPr>
            <a:xfrm>
              <a:off x="5204837" y="3962669"/>
              <a:ext cx="2034163" cy="402546"/>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影响</a:t>
              </a:r>
            </a:p>
          </p:txBody>
        </p:sp>
      </p:grpSp>
    </p:spTree>
    <p:extLst>
      <p:ext uri="{BB962C8B-B14F-4D97-AF65-F5344CB8AC3E}">
        <p14:creationId xmlns:p14="http://schemas.microsoft.com/office/powerpoint/2010/main" val="753030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childTnLst>
                          </p:cTn>
                        </p:par>
                        <p:par>
                          <p:cTn id="65" fill="hold">
                            <p:stCondLst>
                              <p:cond delay="500"/>
                            </p:stCondLst>
                            <p:childTnLst>
                              <p:par>
                                <p:cTn id="66" presetID="30" presetClass="entr" presetSubtype="0"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fade">
                                      <p:cBhvr>
                                        <p:cTn id="68" dur="800" decel="100000"/>
                                        <p:tgtEl>
                                          <p:spTgt spid="42"/>
                                        </p:tgtEl>
                                      </p:cBhvr>
                                    </p:animEffect>
                                    <p:anim calcmode="lin" valueType="num">
                                      <p:cBhvr>
                                        <p:cTn id="69" dur="800" decel="100000" fill="hold"/>
                                        <p:tgtEl>
                                          <p:spTgt spid="42"/>
                                        </p:tgtEl>
                                        <p:attrNameLst>
                                          <p:attrName>style.rotation</p:attrName>
                                        </p:attrNameLst>
                                      </p:cBhvr>
                                      <p:tavLst>
                                        <p:tav tm="0">
                                          <p:val>
                                            <p:fltVal val="-90"/>
                                          </p:val>
                                        </p:tav>
                                        <p:tav tm="100000">
                                          <p:val>
                                            <p:fltVal val="0"/>
                                          </p:val>
                                        </p:tav>
                                      </p:tavLst>
                                    </p:anim>
                                    <p:anim calcmode="lin" valueType="num">
                                      <p:cBhvr>
                                        <p:cTn id="70" dur="800" decel="100000" fill="hold"/>
                                        <p:tgtEl>
                                          <p:spTgt spid="42"/>
                                        </p:tgtEl>
                                        <p:attrNameLst>
                                          <p:attrName>ppt_x</p:attrName>
                                        </p:attrNameLst>
                                      </p:cBhvr>
                                      <p:tavLst>
                                        <p:tav tm="0">
                                          <p:val>
                                            <p:strVal val="#ppt_x+0.4"/>
                                          </p:val>
                                        </p:tav>
                                        <p:tav tm="100000">
                                          <p:val>
                                            <p:strVal val="#ppt_x-0.05"/>
                                          </p:val>
                                        </p:tav>
                                      </p:tavLst>
                                    </p:anim>
                                    <p:anim calcmode="lin" valueType="num">
                                      <p:cBhvr>
                                        <p:cTn id="71" dur="800" decel="100000" fill="hold"/>
                                        <p:tgtEl>
                                          <p:spTgt spid="42"/>
                                        </p:tgtEl>
                                        <p:attrNameLst>
                                          <p:attrName>ppt_y</p:attrName>
                                        </p:attrNameLst>
                                      </p:cBhvr>
                                      <p:tavLst>
                                        <p:tav tm="0">
                                          <p:val>
                                            <p:strVal val="#ppt_y-0.4"/>
                                          </p:val>
                                        </p:tav>
                                        <p:tav tm="100000">
                                          <p:val>
                                            <p:strVal val="#ppt_y+0.1"/>
                                          </p:val>
                                        </p:tav>
                                      </p:tavLst>
                                    </p:anim>
                                    <p:anim calcmode="lin" valueType="num">
                                      <p:cBhvr>
                                        <p:cTn id="72"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73"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par>
                                <p:cTn id="74" presetID="30" presetClass="entr" presetSubtype="0" fill="hold" nodeType="withEffect">
                                  <p:stCondLst>
                                    <p:cond delay="25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800" decel="100000"/>
                                        <p:tgtEl>
                                          <p:spTgt spid="43"/>
                                        </p:tgtEl>
                                      </p:cBhvr>
                                    </p:animEffect>
                                    <p:anim calcmode="lin" valueType="num">
                                      <p:cBhvr>
                                        <p:cTn id="77" dur="800" decel="100000" fill="hold"/>
                                        <p:tgtEl>
                                          <p:spTgt spid="43"/>
                                        </p:tgtEl>
                                        <p:attrNameLst>
                                          <p:attrName>style.rotation</p:attrName>
                                        </p:attrNameLst>
                                      </p:cBhvr>
                                      <p:tavLst>
                                        <p:tav tm="0">
                                          <p:val>
                                            <p:fltVal val="-90"/>
                                          </p:val>
                                        </p:tav>
                                        <p:tav tm="100000">
                                          <p:val>
                                            <p:fltVal val="0"/>
                                          </p:val>
                                        </p:tav>
                                      </p:tavLst>
                                    </p:anim>
                                    <p:anim calcmode="lin" valueType="num">
                                      <p:cBhvr>
                                        <p:cTn id="78" dur="800" decel="100000" fill="hold"/>
                                        <p:tgtEl>
                                          <p:spTgt spid="43"/>
                                        </p:tgtEl>
                                        <p:attrNameLst>
                                          <p:attrName>ppt_x</p:attrName>
                                        </p:attrNameLst>
                                      </p:cBhvr>
                                      <p:tavLst>
                                        <p:tav tm="0">
                                          <p:val>
                                            <p:strVal val="#ppt_x+0.4"/>
                                          </p:val>
                                        </p:tav>
                                        <p:tav tm="100000">
                                          <p:val>
                                            <p:strVal val="#ppt_x-0.05"/>
                                          </p:val>
                                        </p:tav>
                                      </p:tavLst>
                                    </p:anim>
                                    <p:anim calcmode="lin" valueType="num">
                                      <p:cBhvr>
                                        <p:cTn id="79" dur="800" decel="100000" fill="hold"/>
                                        <p:tgtEl>
                                          <p:spTgt spid="43"/>
                                        </p:tgtEl>
                                        <p:attrNameLst>
                                          <p:attrName>ppt_y</p:attrName>
                                        </p:attrNameLst>
                                      </p:cBhvr>
                                      <p:tavLst>
                                        <p:tav tm="0">
                                          <p:val>
                                            <p:strVal val="#ppt_y-0.4"/>
                                          </p:val>
                                        </p:tav>
                                        <p:tav tm="100000">
                                          <p:val>
                                            <p:strVal val="#ppt_y+0.1"/>
                                          </p:val>
                                        </p:tav>
                                      </p:tavLst>
                                    </p:anim>
                                    <p:anim calcmode="lin" valueType="num">
                                      <p:cBhvr>
                                        <p:cTn id="80" dur="200" accel="100000" fill="hold">
                                          <p:stCondLst>
                                            <p:cond delay="800"/>
                                          </p:stCondLst>
                                        </p:cTn>
                                        <p:tgtEl>
                                          <p:spTgt spid="43"/>
                                        </p:tgtEl>
                                        <p:attrNameLst>
                                          <p:attrName>ppt_x</p:attrName>
                                        </p:attrNameLst>
                                      </p:cBhvr>
                                      <p:tavLst>
                                        <p:tav tm="0">
                                          <p:val>
                                            <p:strVal val="#ppt_x-0.05"/>
                                          </p:val>
                                        </p:tav>
                                        <p:tav tm="100000">
                                          <p:val>
                                            <p:strVal val="#ppt_x"/>
                                          </p:val>
                                        </p:tav>
                                      </p:tavLst>
                                    </p:anim>
                                    <p:anim calcmode="lin" valueType="num">
                                      <p:cBhvr>
                                        <p:cTn id="81" dur="200" accel="100000" fill="hold">
                                          <p:stCondLst>
                                            <p:cond delay="800"/>
                                          </p:stCondLst>
                                        </p:cTn>
                                        <p:tgtEl>
                                          <p:spTgt spid="43"/>
                                        </p:tgtEl>
                                        <p:attrNameLst>
                                          <p:attrName>ppt_y</p:attrName>
                                        </p:attrNameLst>
                                      </p:cBhvr>
                                      <p:tavLst>
                                        <p:tav tm="0">
                                          <p:val>
                                            <p:strVal val="#ppt_y+0.1"/>
                                          </p:val>
                                        </p:tav>
                                        <p:tav tm="100000">
                                          <p:val>
                                            <p:strVal val="#ppt_y"/>
                                          </p:val>
                                        </p:tav>
                                      </p:tavLst>
                                    </p:anim>
                                  </p:childTnLst>
                                </p:cTn>
                              </p:par>
                              <p:par>
                                <p:cTn id="82" presetID="30" presetClass="entr" presetSubtype="0" fill="hold" nodeType="withEffect">
                                  <p:stCondLst>
                                    <p:cond delay="500"/>
                                  </p:stCondLst>
                                  <p:childTnLst>
                                    <p:set>
                                      <p:cBhvr>
                                        <p:cTn id="83" dur="1" fill="hold">
                                          <p:stCondLst>
                                            <p:cond delay="0"/>
                                          </p:stCondLst>
                                        </p:cTn>
                                        <p:tgtEl>
                                          <p:spTgt spid="44"/>
                                        </p:tgtEl>
                                        <p:attrNameLst>
                                          <p:attrName>style.visibility</p:attrName>
                                        </p:attrNameLst>
                                      </p:cBhvr>
                                      <p:to>
                                        <p:strVal val="visible"/>
                                      </p:to>
                                    </p:set>
                                    <p:animEffect transition="in" filter="fade">
                                      <p:cBhvr>
                                        <p:cTn id="84" dur="800" decel="100000"/>
                                        <p:tgtEl>
                                          <p:spTgt spid="44"/>
                                        </p:tgtEl>
                                      </p:cBhvr>
                                    </p:animEffect>
                                    <p:anim calcmode="lin" valueType="num">
                                      <p:cBhvr>
                                        <p:cTn id="85" dur="800" decel="100000" fill="hold"/>
                                        <p:tgtEl>
                                          <p:spTgt spid="44"/>
                                        </p:tgtEl>
                                        <p:attrNameLst>
                                          <p:attrName>style.rotation</p:attrName>
                                        </p:attrNameLst>
                                      </p:cBhvr>
                                      <p:tavLst>
                                        <p:tav tm="0">
                                          <p:val>
                                            <p:fltVal val="-90"/>
                                          </p:val>
                                        </p:tav>
                                        <p:tav tm="100000">
                                          <p:val>
                                            <p:fltVal val="0"/>
                                          </p:val>
                                        </p:tav>
                                      </p:tavLst>
                                    </p:anim>
                                    <p:anim calcmode="lin" valueType="num">
                                      <p:cBhvr>
                                        <p:cTn id="86" dur="800" decel="100000" fill="hold"/>
                                        <p:tgtEl>
                                          <p:spTgt spid="44"/>
                                        </p:tgtEl>
                                        <p:attrNameLst>
                                          <p:attrName>ppt_x</p:attrName>
                                        </p:attrNameLst>
                                      </p:cBhvr>
                                      <p:tavLst>
                                        <p:tav tm="0">
                                          <p:val>
                                            <p:strVal val="#ppt_x+0.4"/>
                                          </p:val>
                                        </p:tav>
                                        <p:tav tm="100000">
                                          <p:val>
                                            <p:strVal val="#ppt_x-0.05"/>
                                          </p:val>
                                        </p:tav>
                                      </p:tavLst>
                                    </p:anim>
                                    <p:anim calcmode="lin" valueType="num">
                                      <p:cBhvr>
                                        <p:cTn id="87" dur="800" decel="100000" fill="hold"/>
                                        <p:tgtEl>
                                          <p:spTgt spid="44"/>
                                        </p:tgtEl>
                                        <p:attrNameLst>
                                          <p:attrName>ppt_y</p:attrName>
                                        </p:attrNameLst>
                                      </p:cBhvr>
                                      <p:tavLst>
                                        <p:tav tm="0">
                                          <p:val>
                                            <p:strVal val="#ppt_y-0.4"/>
                                          </p:val>
                                        </p:tav>
                                        <p:tav tm="100000">
                                          <p:val>
                                            <p:strVal val="#ppt_y+0.1"/>
                                          </p:val>
                                        </p:tav>
                                      </p:tavLst>
                                    </p:anim>
                                    <p:anim calcmode="lin" valueType="num">
                                      <p:cBhvr>
                                        <p:cTn id="88" dur="200" accel="100000" fill="hold">
                                          <p:stCondLst>
                                            <p:cond delay="800"/>
                                          </p:stCondLst>
                                        </p:cTn>
                                        <p:tgtEl>
                                          <p:spTgt spid="44"/>
                                        </p:tgtEl>
                                        <p:attrNameLst>
                                          <p:attrName>ppt_x</p:attrName>
                                        </p:attrNameLst>
                                      </p:cBhvr>
                                      <p:tavLst>
                                        <p:tav tm="0">
                                          <p:val>
                                            <p:strVal val="#ppt_x-0.05"/>
                                          </p:val>
                                        </p:tav>
                                        <p:tav tm="100000">
                                          <p:val>
                                            <p:strVal val="#ppt_x"/>
                                          </p:val>
                                        </p:tav>
                                      </p:tavLst>
                                    </p:anim>
                                    <p:anim calcmode="lin" valueType="num">
                                      <p:cBhvr>
                                        <p:cTn id="89" dur="200" accel="100000" fill="hold">
                                          <p:stCondLst>
                                            <p:cond delay="800"/>
                                          </p:stCondLst>
                                        </p:cTn>
                                        <p:tgtEl>
                                          <p:spTgt spid="4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P spid="20" grpId="0" animBg="1"/>
      <p:bldP spid="21" grpId="0" animBg="1"/>
      <p:bldP spid="22" grpId="0" animBg="1"/>
      <p:bldP spid="23" grpId="0" animBg="1"/>
      <p:bldP spid="24" grpId="0" animBg="1"/>
      <p:bldP spid="25"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a:cxnSpLocks/>
          </p:cNvCxnSpPr>
          <p:nvPr/>
        </p:nvCxnSpPr>
        <p:spPr>
          <a:xfrm flipV="1">
            <a:off x="1536701" y="2103121"/>
            <a:ext cx="567907" cy="436879"/>
          </a:xfrm>
          <a:prstGeom prst="lin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a:cxnSpLocks/>
          </p:cNvCxnSpPr>
          <p:nvPr/>
        </p:nvCxnSpPr>
        <p:spPr>
          <a:xfrm flipH="1" flipV="1">
            <a:off x="1855686" y="4181379"/>
            <a:ext cx="567907" cy="436879"/>
          </a:xfrm>
          <a:prstGeom prst="lin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a:cxnSpLocks/>
          </p:cNvCxnSpPr>
          <p:nvPr/>
        </p:nvCxnSpPr>
        <p:spPr>
          <a:xfrm flipV="1">
            <a:off x="1774884" y="2908274"/>
            <a:ext cx="729513" cy="146221"/>
          </a:xfrm>
          <a:prstGeom prst="lin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a:cxnSpLocks/>
            <a:stCxn id="15" idx="2"/>
            <a:endCxn id="27" idx="6"/>
          </p:cNvCxnSpPr>
          <p:nvPr/>
        </p:nvCxnSpPr>
        <p:spPr>
          <a:xfrm flipH="1">
            <a:off x="1980019" y="3631594"/>
            <a:ext cx="647080" cy="0"/>
          </a:xfrm>
          <a:prstGeom prst="lin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3" name="弧形 32"/>
          <p:cNvSpPr/>
          <p:nvPr/>
        </p:nvSpPr>
        <p:spPr>
          <a:xfrm>
            <a:off x="-1858962" y="1818279"/>
            <a:ext cx="3633846" cy="3633846"/>
          </a:xfrm>
          <a:prstGeom prst="arc">
            <a:avLst>
              <a:gd name="adj1" fmla="val 17289824"/>
              <a:gd name="adj2" fmla="val 4294408"/>
            </a:avLst>
          </a:prstGeom>
          <a:noFill/>
          <a:ln w="12700">
            <a:solidFill>
              <a:schemeClr val="tx1">
                <a:lumMod val="50000"/>
                <a:lumOff val="5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172194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982DB"/>
                </a:solidFill>
                <a:effectLst/>
                <a:uLnTx/>
                <a:uFillTx/>
                <a:latin typeface="Arial"/>
                <a:ea typeface="微软雅黑"/>
                <a:cs typeface="+mn-cs"/>
              </a:rPr>
              <a:t>SWOT</a:t>
            </a: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分析</a:t>
            </a:r>
          </a:p>
        </p:txBody>
      </p:sp>
      <p:sp>
        <p:nvSpPr>
          <p:cNvPr id="11" name="椭圆 10"/>
          <p:cNvSpPr/>
          <p:nvPr/>
        </p:nvSpPr>
        <p:spPr>
          <a:xfrm>
            <a:off x="2104607" y="1609669"/>
            <a:ext cx="9462082" cy="697400"/>
          </a:xfrm>
          <a:prstGeom prst="ellipse">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13" name="椭圆 12"/>
          <p:cNvSpPr/>
          <p:nvPr/>
        </p:nvSpPr>
        <p:spPr>
          <a:xfrm>
            <a:off x="2504397" y="2446281"/>
            <a:ext cx="9462082" cy="697400"/>
          </a:xfrm>
          <a:prstGeom prst="ellipse">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15" name="椭圆 14"/>
          <p:cNvSpPr/>
          <p:nvPr/>
        </p:nvSpPr>
        <p:spPr>
          <a:xfrm>
            <a:off x="2627099" y="3282894"/>
            <a:ext cx="9462081" cy="697400"/>
          </a:xfrm>
          <a:prstGeom prst="ellipse">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19" name="椭圆 18"/>
          <p:cNvSpPr/>
          <p:nvPr/>
        </p:nvSpPr>
        <p:spPr>
          <a:xfrm>
            <a:off x="2394235" y="4308420"/>
            <a:ext cx="9462081" cy="697400"/>
          </a:xfrm>
          <a:prstGeom prst="ellipse">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23" name="椭圆 22"/>
          <p:cNvSpPr/>
          <p:nvPr/>
        </p:nvSpPr>
        <p:spPr>
          <a:xfrm>
            <a:off x="1204566" y="2346311"/>
            <a:ext cx="443318" cy="443318"/>
          </a:xfrm>
          <a:prstGeom prst="ellips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25" name="椭圆 24"/>
          <p:cNvSpPr/>
          <p:nvPr/>
        </p:nvSpPr>
        <p:spPr>
          <a:xfrm>
            <a:off x="1458702" y="2878123"/>
            <a:ext cx="443318" cy="443318"/>
          </a:xfrm>
          <a:prstGeom prst="ellips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p>
        </p:txBody>
      </p:sp>
      <p:sp>
        <p:nvSpPr>
          <p:cNvPr id="27" name="椭圆 26"/>
          <p:cNvSpPr/>
          <p:nvPr/>
        </p:nvSpPr>
        <p:spPr>
          <a:xfrm>
            <a:off x="1536701" y="3409935"/>
            <a:ext cx="443318" cy="443318"/>
          </a:xfrm>
          <a:prstGeom prst="ellips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29" name="椭圆 28"/>
          <p:cNvSpPr/>
          <p:nvPr/>
        </p:nvSpPr>
        <p:spPr>
          <a:xfrm>
            <a:off x="1458702" y="3941747"/>
            <a:ext cx="443318" cy="443318"/>
          </a:xfrm>
          <a:prstGeom prst="ellips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72" name="矩形 71"/>
          <p:cNvSpPr/>
          <p:nvPr/>
        </p:nvSpPr>
        <p:spPr>
          <a:xfrm>
            <a:off x="2504397" y="1744147"/>
            <a:ext cx="8882826" cy="401264"/>
          </a:xfrm>
          <a:prstGeom prst="rect">
            <a:avLst/>
          </a:prstGeom>
        </p:spPr>
        <p:txBody>
          <a:bodyPr wrap="square">
            <a:spAutoFit/>
          </a:bodyPr>
          <a:lstStyle/>
          <a:p>
            <a:pPr lvl="0" algn="ctr">
              <a:lnSpc>
                <a:spcPct val="120000"/>
              </a:lnSpc>
              <a:defRPr/>
            </a:pPr>
            <a:r>
              <a:rPr lang="zh-CN" altLang="zh-CN" dirty="0"/>
              <a:t>对用户使用上来说，确实方便，要用的时候打开，不用的时候关掉，即用即走。</a:t>
            </a:r>
            <a:endParaRPr kumimoji="0" lang="zh-CN" altLang="en-US" sz="1600" b="1" i="0" u="none" strike="noStrike" kern="1200" cap="none" spc="0" normalizeH="0" baseline="0" noProof="0" dirty="0">
              <a:ln>
                <a:noFill/>
              </a:ln>
              <a:solidFill>
                <a:schemeClr val="accent6"/>
              </a:solidFill>
              <a:effectLst/>
              <a:uLnTx/>
              <a:uFillTx/>
              <a:latin typeface="Calibri"/>
              <a:ea typeface="微软雅黑"/>
              <a:cs typeface="+mn-cs"/>
            </a:endParaRPr>
          </a:p>
        </p:txBody>
      </p:sp>
      <p:sp>
        <p:nvSpPr>
          <p:cNvPr id="73" name="矩形 72"/>
          <p:cNvSpPr/>
          <p:nvPr/>
        </p:nvSpPr>
        <p:spPr>
          <a:xfrm flipH="1">
            <a:off x="2638836" y="2569220"/>
            <a:ext cx="9627435" cy="400751"/>
          </a:xfrm>
          <a:prstGeom prst="rect">
            <a:avLst/>
          </a:prstGeom>
        </p:spPr>
        <p:txBody>
          <a:bodyPr wrap="square">
            <a:spAutoFit/>
          </a:bodyPr>
          <a:lstStyle/>
          <a:p>
            <a:pPr lvl="0" algn="ctr">
              <a:lnSpc>
                <a:spcPct val="120000"/>
              </a:lnSpc>
              <a:defRPr/>
            </a:pPr>
            <a:r>
              <a:rPr lang="zh-CN" altLang="zh-CN" dirty="0"/>
              <a:t>主要的样式代码都封装在微信小程序里面，所以打开速度比普通的</a:t>
            </a:r>
            <a:r>
              <a:rPr lang="en-US" altLang="zh-CN" dirty="0"/>
              <a:t>H5</a:t>
            </a:r>
            <a:r>
              <a:rPr lang="zh-CN" altLang="zh-CN" dirty="0"/>
              <a:t>要快，接近原生</a:t>
            </a:r>
            <a:r>
              <a:rPr lang="en-US" altLang="zh-CN" dirty="0"/>
              <a:t>APP</a:t>
            </a:r>
            <a:r>
              <a:rPr lang="zh-CN" altLang="zh-CN" dirty="0"/>
              <a:t>。</a:t>
            </a:r>
            <a:endParaRPr kumimoji="0" lang="zh-CN" altLang="en-US" sz="1600" b="1" i="0" u="none" strike="noStrike" kern="1200" cap="none" spc="0" normalizeH="0" baseline="0" noProof="0" dirty="0">
              <a:ln>
                <a:noFill/>
              </a:ln>
              <a:solidFill>
                <a:schemeClr val="accent6"/>
              </a:solidFill>
              <a:effectLst/>
              <a:uLnTx/>
              <a:uFillTx/>
              <a:latin typeface="Calibri"/>
              <a:ea typeface="微软雅黑"/>
              <a:cs typeface="+mn-cs"/>
            </a:endParaRPr>
          </a:p>
        </p:txBody>
      </p:sp>
      <p:sp>
        <p:nvSpPr>
          <p:cNvPr id="74" name="矩形 73"/>
          <p:cNvSpPr/>
          <p:nvPr/>
        </p:nvSpPr>
        <p:spPr>
          <a:xfrm>
            <a:off x="2688450" y="3265673"/>
            <a:ext cx="9339378" cy="733662"/>
          </a:xfrm>
          <a:prstGeom prst="rect">
            <a:avLst/>
          </a:prstGeom>
        </p:spPr>
        <p:txBody>
          <a:bodyPr wrap="square">
            <a:spAutoFit/>
          </a:bodyPr>
          <a:lstStyle/>
          <a:p>
            <a:pPr lvl="0" algn="ctr">
              <a:lnSpc>
                <a:spcPct val="120000"/>
              </a:lnSpc>
              <a:defRPr/>
            </a:pPr>
            <a:r>
              <a:rPr lang="zh-CN" altLang="zh-CN" dirty="0"/>
              <a:t>可以调用比</a:t>
            </a:r>
            <a:r>
              <a:rPr lang="en-US" altLang="zh-CN" dirty="0"/>
              <a:t>H5</a:t>
            </a:r>
            <a:r>
              <a:rPr lang="zh-CN" altLang="zh-CN" dirty="0"/>
              <a:t>更多的手机系统功能来进行开发，例如</a:t>
            </a:r>
            <a:r>
              <a:rPr lang="en-US" altLang="zh-CN" dirty="0"/>
              <a:t>GPS</a:t>
            </a:r>
            <a:r>
              <a:rPr lang="zh-CN" altLang="zh-CN" dirty="0"/>
              <a:t>定位、录音、拍视频、重力感应等，能开发更丰富的使用场景。</a:t>
            </a:r>
            <a:endParaRPr kumimoji="0" lang="zh-CN" altLang="en-US" sz="1600" b="1" i="0" u="none" strike="noStrike" kern="1200" cap="none" spc="0" normalizeH="0" baseline="0" noProof="0" dirty="0">
              <a:ln>
                <a:noFill/>
              </a:ln>
              <a:solidFill>
                <a:schemeClr val="accent6"/>
              </a:solidFill>
              <a:effectLst/>
              <a:uLnTx/>
              <a:uFillTx/>
              <a:latin typeface="Calibri"/>
              <a:ea typeface="微软雅黑"/>
              <a:cs typeface="+mn-cs"/>
            </a:endParaRPr>
          </a:p>
        </p:txBody>
      </p:sp>
      <p:sp>
        <p:nvSpPr>
          <p:cNvPr id="76" name="矩形 75"/>
          <p:cNvSpPr/>
          <p:nvPr/>
        </p:nvSpPr>
        <p:spPr>
          <a:xfrm>
            <a:off x="2521371" y="4350619"/>
            <a:ext cx="9278643" cy="733149"/>
          </a:xfrm>
          <a:prstGeom prst="rect">
            <a:avLst/>
          </a:prstGeom>
        </p:spPr>
        <p:txBody>
          <a:bodyPr wrap="square">
            <a:spAutoFit/>
          </a:bodyPr>
          <a:lstStyle/>
          <a:p>
            <a:pPr lvl="0" algn="ctr">
              <a:lnSpc>
                <a:spcPct val="120000"/>
              </a:lnSpc>
              <a:defRPr/>
            </a:pPr>
            <a:r>
              <a:rPr lang="zh-CN" altLang="zh-CN" dirty="0"/>
              <a:t>运行速度跟</a:t>
            </a:r>
            <a:r>
              <a:rPr lang="en-US" altLang="zh-CN" dirty="0"/>
              <a:t>APP</a:t>
            </a:r>
            <a:r>
              <a:rPr lang="zh-CN" altLang="zh-CN" dirty="0"/>
              <a:t>差不多，也能做出很多</a:t>
            </a:r>
            <a:r>
              <a:rPr lang="en-US" altLang="zh-CN" dirty="0"/>
              <a:t>H5</a:t>
            </a:r>
            <a:r>
              <a:rPr lang="zh-CN" altLang="zh-CN" dirty="0"/>
              <a:t>不做到的功能，开发成本跟</a:t>
            </a:r>
            <a:r>
              <a:rPr lang="en-US" altLang="zh-CN" dirty="0"/>
              <a:t>H5</a:t>
            </a:r>
            <a:r>
              <a:rPr lang="zh-CN" altLang="zh-CN" dirty="0"/>
              <a:t>差不多，相对来说开发成本比</a:t>
            </a:r>
            <a:r>
              <a:rPr lang="en-US" altLang="zh-CN" dirty="0"/>
              <a:t>APP</a:t>
            </a:r>
            <a:r>
              <a:rPr lang="zh-CN" altLang="zh-CN" dirty="0"/>
              <a:t>要低。</a:t>
            </a:r>
            <a:endParaRPr kumimoji="0" lang="zh-CN" altLang="en-US" sz="1600" b="1" i="0" u="none" strike="noStrike" kern="1200" cap="none" spc="0" normalizeH="0" baseline="0" noProof="0" dirty="0">
              <a:ln>
                <a:noFill/>
              </a:ln>
              <a:solidFill>
                <a:schemeClr val="accent6"/>
              </a:solidFill>
              <a:effectLst/>
              <a:uLnTx/>
              <a:uFillTx/>
              <a:latin typeface="Calibri"/>
              <a:ea typeface="微软雅黑"/>
              <a:cs typeface="+mn-cs"/>
            </a:endParaRPr>
          </a:p>
        </p:txBody>
      </p:sp>
      <p:sp>
        <p:nvSpPr>
          <p:cNvPr id="77" name="矩形 76"/>
          <p:cNvSpPr/>
          <p:nvPr/>
        </p:nvSpPr>
        <p:spPr>
          <a:xfrm>
            <a:off x="1204486" y="2405210"/>
            <a:ext cx="443398" cy="35086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rPr>
              <a:t>1</a:t>
            </a:r>
            <a:endParaRPr kumimoji="0" lang="zh-CN" altLang="en-US"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endParaRPr>
          </a:p>
        </p:txBody>
      </p:sp>
      <p:sp>
        <p:nvSpPr>
          <p:cNvPr id="78" name="矩形 77"/>
          <p:cNvSpPr/>
          <p:nvPr/>
        </p:nvSpPr>
        <p:spPr>
          <a:xfrm>
            <a:off x="1458701" y="2938596"/>
            <a:ext cx="443398" cy="32707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rPr>
              <a:t>2</a:t>
            </a:r>
            <a:endParaRPr kumimoji="0" lang="zh-CN" altLang="en-US"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endParaRPr>
          </a:p>
        </p:txBody>
      </p:sp>
      <p:sp>
        <p:nvSpPr>
          <p:cNvPr id="79" name="矩形 78"/>
          <p:cNvSpPr/>
          <p:nvPr/>
        </p:nvSpPr>
        <p:spPr>
          <a:xfrm>
            <a:off x="1548967" y="3464662"/>
            <a:ext cx="443398" cy="32707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rPr>
              <a:t>3</a:t>
            </a:r>
            <a:endParaRPr kumimoji="0" lang="zh-CN" altLang="en-US"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endParaRPr>
          </a:p>
        </p:txBody>
      </p:sp>
      <p:sp>
        <p:nvSpPr>
          <p:cNvPr id="80" name="矩形 79"/>
          <p:cNvSpPr/>
          <p:nvPr/>
        </p:nvSpPr>
        <p:spPr>
          <a:xfrm>
            <a:off x="1458701" y="3987973"/>
            <a:ext cx="443398" cy="32707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rPr>
              <a:t>4</a:t>
            </a:r>
            <a:endParaRPr kumimoji="0" lang="zh-CN" altLang="en-US"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endParaRPr>
          </a:p>
        </p:txBody>
      </p:sp>
      <p:sp>
        <p:nvSpPr>
          <p:cNvPr id="82" name="矩形 81"/>
          <p:cNvSpPr/>
          <p:nvPr/>
        </p:nvSpPr>
        <p:spPr>
          <a:xfrm>
            <a:off x="298039" y="2885685"/>
            <a:ext cx="960768" cy="154362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6"/>
                </a:solidFill>
                <a:effectLst/>
                <a:uLnTx/>
                <a:uFillTx/>
                <a:latin typeface="Calibri"/>
                <a:ea typeface="微软雅黑"/>
                <a:cs typeface="+mn-cs"/>
              </a:rPr>
              <a:t>微信小程序对比</a:t>
            </a:r>
            <a:r>
              <a:rPr kumimoji="0" lang="en-US" altLang="zh-CN" sz="2000" b="1" i="0" u="none" strike="noStrike" kern="1200" cap="none" spc="0" normalizeH="0" baseline="0" noProof="0" dirty="0">
                <a:ln>
                  <a:noFill/>
                </a:ln>
                <a:solidFill>
                  <a:schemeClr val="accent6"/>
                </a:solidFill>
                <a:effectLst/>
                <a:uLnTx/>
                <a:uFillTx/>
                <a:latin typeface="Calibri"/>
                <a:ea typeface="微软雅黑"/>
                <a:cs typeface="+mn-cs"/>
              </a:rPr>
              <a:t>H5</a:t>
            </a:r>
            <a:r>
              <a:rPr kumimoji="0" lang="zh-CN" altLang="en-US" sz="2000" b="1" i="0" u="none" strike="noStrike" kern="1200" cap="none" spc="0" normalizeH="0" baseline="0" noProof="0" dirty="0">
                <a:ln>
                  <a:noFill/>
                </a:ln>
                <a:solidFill>
                  <a:schemeClr val="accent6"/>
                </a:solidFill>
                <a:effectLst/>
                <a:uLnTx/>
                <a:uFillTx/>
                <a:latin typeface="Calibri"/>
                <a:ea typeface="微软雅黑"/>
                <a:cs typeface="+mn-cs"/>
              </a:rPr>
              <a:t>的优势</a:t>
            </a:r>
          </a:p>
        </p:txBody>
      </p:sp>
    </p:spTree>
    <p:extLst>
      <p:ext uri="{BB962C8B-B14F-4D97-AF65-F5344CB8AC3E}">
        <p14:creationId xmlns:p14="http://schemas.microsoft.com/office/powerpoint/2010/main" val="38318036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fltVal val="0"/>
                                          </p:val>
                                        </p:tav>
                                        <p:tav tm="100000">
                                          <p:val>
                                            <p:strVal val="#ppt_w"/>
                                          </p:val>
                                        </p:tav>
                                      </p:tavLst>
                                    </p:anim>
                                    <p:anim calcmode="lin" valueType="num">
                                      <p:cBhvr>
                                        <p:cTn id="8" dur="1000" fill="hold"/>
                                        <p:tgtEl>
                                          <p:spTgt spid="82"/>
                                        </p:tgtEl>
                                        <p:attrNameLst>
                                          <p:attrName>ppt_h</p:attrName>
                                        </p:attrNameLst>
                                      </p:cBhvr>
                                      <p:tavLst>
                                        <p:tav tm="0">
                                          <p:val>
                                            <p:fltVal val="0"/>
                                          </p:val>
                                        </p:tav>
                                        <p:tav tm="100000">
                                          <p:val>
                                            <p:strVal val="#ppt_h"/>
                                          </p:val>
                                        </p:tav>
                                      </p:tavLst>
                                    </p:anim>
                                    <p:anim calcmode="lin" valueType="num">
                                      <p:cBhvr>
                                        <p:cTn id="9" dur="1000" fill="hold"/>
                                        <p:tgtEl>
                                          <p:spTgt spid="82"/>
                                        </p:tgtEl>
                                        <p:attrNameLst>
                                          <p:attrName>style.rotation</p:attrName>
                                        </p:attrNameLst>
                                      </p:cBhvr>
                                      <p:tavLst>
                                        <p:tav tm="0">
                                          <p:val>
                                            <p:fltVal val="90"/>
                                          </p:val>
                                        </p:tav>
                                        <p:tav tm="100000">
                                          <p:val>
                                            <p:fltVal val="0"/>
                                          </p:val>
                                        </p:tav>
                                      </p:tavLst>
                                    </p:anim>
                                    <p:animEffect transition="in" filter="fade">
                                      <p:cBhvr>
                                        <p:cTn id="10" dur="1000"/>
                                        <p:tgtEl>
                                          <p:spTgt spid="82"/>
                                        </p:tgtEl>
                                      </p:cBhvr>
                                    </p:animEffect>
                                  </p:childTnLst>
                                </p:cTn>
                              </p:par>
                            </p:childTnLst>
                          </p:cTn>
                        </p:par>
                        <p:par>
                          <p:cTn id="11" fill="hold">
                            <p:stCondLst>
                              <p:cond delay="1550"/>
                            </p:stCondLst>
                            <p:childTnLst>
                              <p:par>
                                <p:cTn id="12" presetID="22" presetClass="entr" presetSubtype="1"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up)">
                                      <p:cBhvr>
                                        <p:cTn id="14" dur="500"/>
                                        <p:tgtEl>
                                          <p:spTgt spid="33"/>
                                        </p:tgtEl>
                                      </p:cBhvr>
                                    </p:animEffect>
                                  </p:childTnLst>
                                </p:cTn>
                              </p:par>
                            </p:childTnLst>
                          </p:cTn>
                        </p:par>
                        <p:par>
                          <p:cTn id="15" fill="hold">
                            <p:stCondLst>
                              <p:cond delay="2050"/>
                            </p:stCondLst>
                            <p:childTnLst>
                              <p:par>
                                <p:cTn id="16" presetID="53" presetClass="entr" presetSubtype="16"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par>
                                <p:cTn id="21" presetID="53" presetClass="entr" presetSubtype="16"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par>
                                <p:cTn id="26" presetID="53" presetClass="entr" presetSubtype="16"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par>
                                <p:cTn id="31" presetID="53" presetClass="entr" presetSubtype="16"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77"/>
                                        </p:tgtEl>
                                        <p:attrNameLst>
                                          <p:attrName>style.visibility</p:attrName>
                                        </p:attrNameLst>
                                      </p:cBhvr>
                                      <p:to>
                                        <p:strVal val="visible"/>
                                      </p:to>
                                    </p:set>
                                    <p:anim calcmode="lin" valueType="num">
                                      <p:cBhvr>
                                        <p:cTn id="38" dur="500" fill="hold"/>
                                        <p:tgtEl>
                                          <p:spTgt spid="77"/>
                                        </p:tgtEl>
                                        <p:attrNameLst>
                                          <p:attrName>ppt_w</p:attrName>
                                        </p:attrNameLst>
                                      </p:cBhvr>
                                      <p:tavLst>
                                        <p:tav tm="0">
                                          <p:val>
                                            <p:fltVal val="0"/>
                                          </p:val>
                                        </p:tav>
                                        <p:tav tm="100000">
                                          <p:val>
                                            <p:strVal val="#ppt_w"/>
                                          </p:val>
                                        </p:tav>
                                      </p:tavLst>
                                    </p:anim>
                                    <p:anim calcmode="lin" valueType="num">
                                      <p:cBhvr>
                                        <p:cTn id="39" dur="500" fill="hold"/>
                                        <p:tgtEl>
                                          <p:spTgt spid="77"/>
                                        </p:tgtEl>
                                        <p:attrNameLst>
                                          <p:attrName>ppt_h</p:attrName>
                                        </p:attrNameLst>
                                      </p:cBhvr>
                                      <p:tavLst>
                                        <p:tav tm="0">
                                          <p:val>
                                            <p:fltVal val="0"/>
                                          </p:val>
                                        </p:tav>
                                        <p:tav tm="100000">
                                          <p:val>
                                            <p:strVal val="#ppt_h"/>
                                          </p:val>
                                        </p:tav>
                                      </p:tavLst>
                                    </p:anim>
                                    <p:animEffect transition="in" filter="fade">
                                      <p:cBhvr>
                                        <p:cTn id="40" dur="500"/>
                                        <p:tgtEl>
                                          <p:spTgt spid="7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fltVal val="0"/>
                                          </p:val>
                                        </p:tav>
                                        <p:tav tm="100000">
                                          <p:val>
                                            <p:strVal val="#ppt_w"/>
                                          </p:val>
                                        </p:tav>
                                      </p:tavLst>
                                    </p:anim>
                                    <p:anim calcmode="lin" valueType="num">
                                      <p:cBhvr>
                                        <p:cTn id="44" dur="500" fill="hold"/>
                                        <p:tgtEl>
                                          <p:spTgt spid="78"/>
                                        </p:tgtEl>
                                        <p:attrNameLst>
                                          <p:attrName>ppt_h</p:attrName>
                                        </p:attrNameLst>
                                      </p:cBhvr>
                                      <p:tavLst>
                                        <p:tav tm="0">
                                          <p:val>
                                            <p:fltVal val="0"/>
                                          </p:val>
                                        </p:tav>
                                        <p:tav tm="100000">
                                          <p:val>
                                            <p:strVal val="#ppt_h"/>
                                          </p:val>
                                        </p:tav>
                                      </p:tavLst>
                                    </p:anim>
                                    <p:animEffect transition="in" filter="fade">
                                      <p:cBhvr>
                                        <p:cTn id="45" dur="500"/>
                                        <p:tgtEl>
                                          <p:spTgt spid="78"/>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cBhvr>
                                        <p:cTn id="48" dur="500" fill="hold"/>
                                        <p:tgtEl>
                                          <p:spTgt spid="79"/>
                                        </p:tgtEl>
                                        <p:attrNameLst>
                                          <p:attrName>ppt_w</p:attrName>
                                        </p:attrNameLst>
                                      </p:cBhvr>
                                      <p:tavLst>
                                        <p:tav tm="0">
                                          <p:val>
                                            <p:fltVal val="0"/>
                                          </p:val>
                                        </p:tav>
                                        <p:tav tm="100000">
                                          <p:val>
                                            <p:strVal val="#ppt_w"/>
                                          </p:val>
                                        </p:tav>
                                      </p:tavLst>
                                    </p:anim>
                                    <p:anim calcmode="lin" valueType="num">
                                      <p:cBhvr>
                                        <p:cTn id="49" dur="500" fill="hold"/>
                                        <p:tgtEl>
                                          <p:spTgt spid="79"/>
                                        </p:tgtEl>
                                        <p:attrNameLst>
                                          <p:attrName>ppt_h</p:attrName>
                                        </p:attrNameLst>
                                      </p:cBhvr>
                                      <p:tavLst>
                                        <p:tav tm="0">
                                          <p:val>
                                            <p:fltVal val="0"/>
                                          </p:val>
                                        </p:tav>
                                        <p:tav tm="100000">
                                          <p:val>
                                            <p:strVal val="#ppt_h"/>
                                          </p:val>
                                        </p:tav>
                                      </p:tavLst>
                                    </p:anim>
                                    <p:animEffect transition="in" filter="fade">
                                      <p:cBhvr>
                                        <p:cTn id="50" dur="500"/>
                                        <p:tgtEl>
                                          <p:spTgt spid="79"/>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anim calcmode="lin" valueType="num">
                                      <p:cBhvr>
                                        <p:cTn id="53" dur="500" fill="hold"/>
                                        <p:tgtEl>
                                          <p:spTgt spid="80"/>
                                        </p:tgtEl>
                                        <p:attrNameLst>
                                          <p:attrName>ppt_w</p:attrName>
                                        </p:attrNameLst>
                                      </p:cBhvr>
                                      <p:tavLst>
                                        <p:tav tm="0">
                                          <p:val>
                                            <p:fltVal val="0"/>
                                          </p:val>
                                        </p:tav>
                                        <p:tav tm="100000">
                                          <p:val>
                                            <p:strVal val="#ppt_w"/>
                                          </p:val>
                                        </p:tav>
                                      </p:tavLst>
                                    </p:anim>
                                    <p:anim calcmode="lin" valueType="num">
                                      <p:cBhvr>
                                        <p:cTn id="54" dur="500" fill="hold"/>
                                        <p:tgtEl>
                                          <p:spTgt spid="80"/>
                                        </p:tgtEl>
                                        <p:attrNameLst>
                                          <p:attrName>ppt_h</p:attrName>
                                        </p:attrNameLst>
                                      </p:cBhvr>
                                      <p:tavLst>
                                        <p:tav tm="0">
                                          <p:val>
                                            <p:fltVal val="0"/>
                                          </p:val>
                                        </p:tav>
                                        <p:tav tm="100000">
                                          <p:val>
                                            <p:strVal val="#ppt_h"/>
                                          </p:val>
                                        </p:tav>
                                      </p:tavLst>
                                    </p:anim>
                                    <p:animEffect transition="in" filter="fade">
                                      <p:cBhvr>
                                        <p:cTn id="55" dur="500"/>
                                        <p:tgtEl>
                                          <p:spTgt spid="80"/>
                                        </p:tgtEl>
                                      </p:cBhvr>
                                    </p:animEffect>
                                  </p:childTnLst>
                                </p:cTn>
                              </p:par>
                            </p:childTnLst>
                          </p:cTn>
                        </p:par>
                        <p:par>
                          <p:cTn id="56" fill="hold">
                            <p:stCondLst>
                              <p:cond delay="2550"/>
                            </p:stCondLst>
                            <p:childTnLst>
                              <p:par>
                                <p:cTn id="57" presetID="22" presetClass="entr" presetSubtype="8"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par>
                                <p:cTn id="60" presetID="22" presetClass="entr" presetSubtype="8"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left)">
                                      <p:cBhvr>
                                        <p:cTn id="62" dur="500"/>
                                        <p:tgtEl>
                                          <p:spTgt spid="38"/>
                                        </p:tgtEl>
                                      </p:cBhvr>
                                    </p:animEffect>
                                  </p:childTnLst>
                                </p:cTn>
                              </p:par>
                            </p:childTnLst>
                          </p:cTn>
                        </p:par>
                        <p:par>
                          <p:cTn id="63" fill="hold">
                            <p:stCondLst>
                              <p:cond delay="3050"/>
                            </p:stCondLst>
                            <p:childTnLst>
                              <p:par>
                                <p:cTn id="64" presetID="53" presetClass="entr" presetSubtype="16" fill="hold" nodeType="after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p:cTn id="66" dur="500" fill="hold"/>
                                        <p:tgtEl>
                                          <p:spTgt spid="42"/>
                                        </p:tgtEl>
                                        <p:attrNameLst>
                                          <p:attrName>ppt_w</p:attrName>
                                        </p:attrNameLst>
                                      </p:cBhvr>
                                      <p:tavLst>
                                        <p:tav tm="0">
                                          <p:val>
                                            <p:fltVal val="0"/>
                                          </p:val>
                                        </p:tav>
                                        <p:tav tm="100000">
                                          <p:val>
                                            <p:strVal val="#ppt_w"/>
                                          </p:val>
                                        </p:tav>
                                      </p:tavLst>
                                    </p:anim>
                                    <p:anim calcmode="lin" valueType="num">
                                      <p:cBhvr>
                                        <p:cTn id="67" dur="500" fill="hold"/>
                                        <p:tgtEl>
                                          <p:spTgt spid="42"/>
                                        </p:tgtEl>
                                        <p:attrNameLst>
                                          <p:attrName>ppt_h</p:attrName>
                                        </p:attrNameLst>
                                      </p:cBhvr>
                                      <p:tavLst>
                                        <p:tav tm="0">
                                          <p:val>
                                            <p:fltVal val="0"/>
                                          </p:val>
                                        </p:tav>
                                        <p:tav tm="100000">
                                          <p:val>
                                            <p:strVal val="#ppt_h"/>
                                          </p:val>
                                        </p:tav>
                                      </p:tavLst>
                                    </p:anim>
                                    <p:animEffect transition="in" filter="fade">
                                      <p:cBhvr>
                                        <p:cTn id="68" dur="500"/>
                                        <p:tgtEl>
                                          <p:spTgt spid="42"/>
                                        </p:tgtEl>
                                      </p:cBhvr>
                                    </p:animEffect>
                                  </p:childTnLst>
                                </p:cTn>
                              </p:par>
                              <p:par>
                                <p:cTn id="69" presetID="22" presetClass="entr" presetSubtype="8"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par>
                                <p:cTn id="72" presetID="53" presetClass="entr" presetSubtype="16" fill="hold" nodeType="withEffect">
                                  <p:stCondLst>
                                    <p:cond delay="0"/>
                                  </p:stCondLst>
                                  <p:childTnLst>
                                    <p:set>
                                      <p:cBhvr>
                                        <p:cTn id="73" dur="1" fill="hold">
                                          <p:stCondLst>
                                            <p:cond delay="0"/>
                                          </p:stCondLst>
                                        </p:cTn>
                                        <p:tgtEl>
                                          <p:spTgt spid="11"/>
                                        </p:tgtEl>
                                        <p:attrNameLst>
                                          <p:attrName>style.visibility</p:attrName>
                                        </p:attrNameLst>
                                      </p:cBhvr>
                                      <p:to>
                                        <p:strVal val="visible"/>
                                      </p:to>
                                    </p:set>
                                    <p:anim calcmode="lin" valueType="num">
                                      <p:cBhvr>
                                        <p:cTn id="74" dur="500" fill="hold"/>
                                        <p:tgtEl>
                                          <p:spTgt spid="11"/>
                                        </p:tgtEl>
                                        <p:attrNameLst>
                                          <p:attrName>ppt_w</p:attrName>
                                        </p:attrNameLst>
                                      </p:cBhvr>
                                      <p:tavLst>
                                        <p:tav tm="0">
                                          <p:val>
                                            <p:fltVal val="0"/>
                                          </p:val>
                                        </p:tav>
                                        <p:tav tm="100000">
                                          <p:val>
                                            <p:strVal val="#ppt_w"/>
                                          </p:val>
                                        </p:tav>
                                      </p:tavLst>
                                    </p:anim>
                                    <p:anim calcmode="lin" valueType="num">
                                      <p:cBhvr>
                                        <p:cTn id="75" dur="500" fill="hold"/>
                                        <p:tgtEl>
                                          <p:spTgt spid="11"/>
                                        </p:tgtEl>
                                        <p:attrNameLst>
                                          <p:attrName>ppt_h</p:attrName>
                                        </p:attrNameLst>
                                      </p:cBhvr>
                                      <p:tavLst>
                                        <p:tav tm="0">
                                          <p:val>
                                            <p:fltVal val="0"/>
                                          </p:val>
                                        </p:tav>
                                        <p:tav tm="100000">
                                          <p:val>
                                            <p:strVal val="#ppt_h"/>
                                          </p:val>
                                        </p:tav>
                                      </p:tavLst>
                                    </p:anim>
                                    <p:animEffect transition="in" filter="fade">
                                      <p:cBhvr>
                                        <p:cTn id="76" dur="500"/>
                                        <p:tgtEl>
                                          <p:spTgt spid="11"/>
                                        </p:tgtEl>
                                      </p:cBhvr>
                                    </p:animEffect>
                                  </p:childTnLst>
                                </p:cTn>
                              </p:par>
                              <p:par>
                                <p:cTn id="77" presetID="53" presetClass="entr" presetSubtype="16"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500" fill="hold"/>
                                        <p:tgtEl>
                                          <p:spTgt spid="13"/>
                                        </p:tgtEl>
                                        <p:attrNameLst>
                                          <p:attrName>ppt_w</p:attrName>
                                        </p:attrNameLst>
                                      </p:cBhvr>
                                      <p:tavLst>
                                        <p:tav tm="0">
                                          <p:val>
                                            <p:fltVal val="0"/>
                                          </p:val>
                                        </p:tav>
                                        <p:tav tm="100000">
                                          <p:val>
                                            <p:strVal val="#ppt_w"/>
                                          </p:val>
                                        </p:tav>
                                      </p:tavLst>
                                    </p:anim>
                                    <p:anim calcmode="lin" valueType="num">
                                      <p:cBhvr>
                                        <p:cTn id="80" dur="500" fill="hold"/>
                                        <p:tgtEl>
                                          <p:spTgt spid="13"/>
                                        </p:tgtEl>
                                        <p:attrNameLst>
                                          <p:attrName>ppt_h</p:attrName>
                                        </p:attrNameLst>
                                      </p:cBhvr>
                                      <p:tavLst>
                                        <p:tav tm="0">
                                          <p:val>
                                            <p:fltVal val="0"/>
                                          </p:val>
                                        </p:tav>
                                        <p:tav tm="100000">
                                          <p:val>
                                            <p:strVal val="#ppt_h"/>
                                          </p:val>
                                        </p:tav>
                                      </p:tavLst>
                                    </p:anim>
                                    <p:animEffect transition="in" filter="fade">
                                      <p:cBhvr>
                                        <p:cTn id="81" dur="500"/>
                                        <p:tgtEl>
                                          <p:spTgt spid="13"/>
                                        </p:tgtEl>
                                      </p:cBhvr>
                                    </p:animEffect>
                                  </p:childTnLst>
                                </p:cTn>
                              </p:par>
                              <p:par>
                                <p:cTn id="82" presetID="53" presetClass="entr" presetSubtype="16" fill="hold" nodeType="withEffect">
                                  <p:stCondLst>
                                    <p:cond delay="0"/>
                                  </p:stCondLst>
                                  <p:childTnLst>
                                    <p:set>
                                      <p:cBhvr>
                                        <p:cTn id="83" dur="1" fill="hold">
                                          <p:stCondLst>
                                            <p:cond delay="0"/>
                                          </p:stCondLst>
                                        </p:cTn>
                                        <p:tgtEl>
                                          <p:spTgt spid="15"/>
                                        </p:tgtEl>
                                        <p:attrNameLst>
                                          <p:attrName>style.visibility</p:attrName>
                                        </p:attrNameLst>
                                      </p:cBhvr>
                                      <p:to>
                                        <p:strVal val="visible"/>
                                      </p:to>
                                    </p:set>
                                    <p:anim calcmode="lin" valueType="num">
                                      <p:cBhvr>
                                        <p:cTn id="84" dur="500" fill="hold"/>
                                        <p:tgtEl>
                                          <p:spTgt spid="15"/>
                                        </p:tgtEl>
                                        <p:attrNameLst>
                                          <p:attrName>ppt_w</p:attrName>
                                        </p:attrNameLst>
                                      </p:cBhvr>
                                      <p:tavLst>
                                        <p:tav tm="0">
                                          <p:val>
                                            <p:fltVal val="0"/>
                                          </p:val>
                                        </p:tav>
                                        <p:tav tm="100000">
                                          <p:val>
                                            <p:strVal val="#ppt_w"/>
                                          </p:val>
                                        </p:tav>
                                      </p:tavLst>
                                    </p:anim>
                                    <p:anim calcmode="lin" valueType="num">
                                      <p:cBhvr>
                                        <p:cTn id="85" dur="500" fill="hold"/>
                                        <p:tgtEl>
                                          <p:spTgt spid="15"/>
                                        </p:tgtEl>
                                        <p:attrNameLst>
                                          <p:attrName>ppt_h</p:attrName>
                                        </p:attrNameLst>
                                      </p:cBhvr>
                                      <p:tavLst>
                                        <p:tav tm="0">
                                          <p:val>
                                            <p:fltVal val="0"/>
                                          </p:val>
                                        </p:tav>
                                        <p:tav tm="100000">
                                          <p:val>
                                            <p:strVal val="#ppt_h"/>
                                          </p:val>
                                        </p:tav>
                                      </p:tavLst>
                                    </p:anim>
                                    <p:animEffect transition="in" filter="fade">
                                      <p:cBhvr>
                                        <p:cTn id="86" dur="500"/>
                                        <p:tgtEl>
                                          <p:spTgt spid="15"/>
                                        </p:tgtEl>
                                      </p:cBhvr>
                                    </p:animEffect>
                                  </p:childTnLst>
                                </p:cTn>
                              </p:par>
                              <p:par>
                                <p:cTn id="87" presetID="53" presetClass="entr" presetSubtype="16" fill="hold" nodeType="with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p:cTn id="89" dur="500" fill="hold"/>
                                        <p:tgtEl>
                                          <p:spTgt spid="19"/>
                                        </p:tgtEl>
                                        <p:attrNameLst>
                                          <p:attrName>ppt_w</p:attrName>
                                        </p:attrNameLst>
                                      </p:cBhvr>
                                      <p:tavLst>
                                        <p:tav tm="0">
                                          <p:val>
                                            <p:fltVal val="0"/>
                                          </p:val>
                                        </p:tav>
                                        <p:tav tm="100000">
                                          <p:val>
                                            <p:strVal val="#ppt_w"/>
                                          </p:val>
                                        </p:tav>
                                      </p:tavLst>
                                    </p:anim>
                                    <p:anim calcmode="lin" valueType="num">
                                      <p:cBhvr>
                                        <p:cTn id="90" dur="500" fill="hold"/>
                                        <p:tgtEl>
                                          <p:spTgt spid="19"/>
                                        </p:tgtEl>
                                        <p:attrNameLst>
                                          <p:attrName>ppt_h</p:attrName>
                                        </p:attrNameLst>
                                      </p:cBhvr>
                                      <p:tavLst>
                                        <p:tav tm="0">
                                          <p:val>
                                            <p:fltVal val="0"/>
                                          </p:val>
                                        </p:tav>
                                        <p:tav tm="100000">
                                          <p:val>
                                            <p:strVal val="#ppt_h"/>
                                          </p:val>
                                        </p:tav>
                                      </p:tavLst>
                                    </p:anim>
                                    <p:animEffect transition="in" filter="fade">
                                      <p:cBhvr>
                                        <p:cTn id="91" dur="500"/>
                                        <p:tgtEl>
                                          <p:spTgt spid="19"/>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72"/>
                                        </p:tgtEl>
                                        <p:attrNameLst>
                                          <p:attrName>style.visibility</p:attrName>
                                        </p:attrNameLst>
                                      </p:cBhvr>
                                      <p:to>
                                        <p:strVal val="visible"/>
                                      </p:to>
                                    </p:set>
                                    <p:anim calcmode="lin" valueType="num">
                                      <p:cBhvr>
                                        <p:cTn id="94" dur="500" fill="hold"/>
                                        <p:tgtEl>
                                          <p:spTgt spid="72"/>
                                        </p:tgtEl>
                                        <p:attrNameLst>
                                          <p:attrName>ppt_w</p:attrName>
                                        </p:attrNameLst>
                                      </p:cBhvr>
                                      <p:tavLst>
                                        <p:tav tm="0">
                                          <p:val>
                                            <p:fltVal val="0"/>
                                          </p:val>
                                        </p:tav>
                                        <p:tav tm="100000">
                                          <p:val>
                                            <p:strVal val="#ppt_w"/>
                                          </p:val>
                                        </p:tav>
                                      </p:tavLst>
                                    </p:anim>
                                    <p:anim calcmode="lin" valueType="num">
                                      <p:cBhvr>
                                        <p:cTn id="95" dur="500" fill="hold"/>
                                        <p:tgtEl>
                                          <p:spTgt spid="72"/>
                                        </p:tgtEl>
                                        <p:attrNameLst>
                                          <p:attrName>ppt_h</p:attrName>
                                        </p:attrNameLst>
                                      </p:cBhvr>
                                      <p:tavLst>
                                        <p:tav tm="0">
                                          <p:val>
                                            <p:fltVal val="0"/>
                                          </p:val>
                                        </p:tav>
                                        <p:tav tm="100000">
                                          <p:val>
                                            <p:strVal val="#ppt_h"/>
                                          </p:val>
                                        </p:tav>
                                      </p:tavLst>
                                    </p:anim>
                                    <p:animEffect transition="in" filter="fade">
                                      <p:cBhvr>
                                        <p:cTn id="96" dur="500"/>
                                        <p:tgtEl>
                                          <p:spTgt spid="72"/>
                                        </p:tgtEl>
                                      </p:cBhvr>
                                    </p:animEffect>
                                  </p:childTnLst>
                                </p:cTn>
                              </p:par>
                              <p:par>
                                <p:cTn id="97" presetID="53" presetClass="entr" presetSubtype="16" fill="hold" grpId="0" nodeType="withEffect">
                                  <p:stCondLst>
                                    <p:cond delay="0"/>
                                  </p:stCondLst>
                                  <p:childTnLst>
                                    <p:set>
                                      <p:cBhvr>
                                        <p:cTn id="98" dur="1" fill="hold">
                                          <p:stCondLst>
                                            <p:cond delay="0"/>
                                          </p:stCondLst>
                                        </p:cTn>
                                        <p:tgtEl>
                                          <p:spTgt spid="73"/>
                                        </p:tgtEl>
                                        <p:attrNameLst>
                                          <p:attrName>style.visibility</p:attrName>
                                        </p:attrNameLst>
                                      </p:cBhvr>
                                      <p:to>
                                        <p:strVal val="visible"/>
                                      </p:to>
                                    </p:set>
                                    <p:anim calcmode="lin" valueType="num">
                                      <p:cBhvr>
                                        <p:cTn id="99" dur="500" fill="hold"/>
                                        <p:tgtEl>
                                          <p:spTgt spid="73"/>
                                        </p:tgtEl>
                                        <p:attrNameLst>
                                          <p:attrName>ppt_w</p:attrName>
                                        </p:attrNameLst>
                                      </p:cBhvr>
                                      <p:tavLst>
                                        <p:tav tm="0">
                                          <p:val>
                                            <p:fltVal val="0"/>
                                          </p:val>
                                        </p:tav>
                                        <p:tav tm="100000">
                                          <p:val>
                                            <p:strVal val="#ppt_w"/>
                                          </p:val>
                                        </p:tav>
                                      </p:tavLst>
                                    </p:anim>
                                    <p:anim calcmode="lin" valueType="num">
                                      <p:cBhvr>
                                        <p:cTn id="100" dur="500" fill="hold"/>
                                        <p:tgtEl>
                                          <p:spTgt spid="73"/>
                                        </p:tgtEl>
                                        <p:attrNameLst>
                                          <p:attrName>ppt_h</p:attrName>
                                        </p:attrNameLst>
                                      </p:cBhvr>
                                      <p:tavLst>
                                        <p:tav tm="0">
                                          <p:val>
                                            <p:fltVal val="0"/>
                                          </p:val>
                                        </p:tav>
                                        <p:tav tm="100000">
                                          <p:val>
                                            <p:strVal val="#ppt_h"/>
                                          </p:val>
                                        </p:tav>
                                      </p:tavLst>
                                    </p:anim>
                                    <p:animEffect transition="in" filter="fade">
                                      <p:cBhvr>
                                        <p:cTn id="101" dur="500"/>
                                        <p:tgtEl>
                                          <p:spTgt spid="73"/>
                                        </p:tgtEl>
                                      </p:cBhvr>
                                    </p:animEffect>
                                  </p:childTnLst>
                                </p:cTn>
                              </p:par>
                              <p:par>
                                <p:cTn id="102" presetID="53" presetClass="entr" presetSubtype="16" fill="hold" grpId="0" nodeType="withEffect">
                                  <p:stCondLst>
                                    <p:cond delay="0"/>
                                  </p:stCondLst>
                                  <p:childTnLst>
                                    <p:set>
                                      <p:cBhvr>
                                        <p:cTn id="103" dur="1" fill="hold">
                                          <p:stCondLst>
                                            <p:cond delay="0"/>
                                          </p:stCondLst>
                                        </p:cTn>
                                        <p:tgtEl>
                                          <p:spTgt spid="74"/>
                                        </p:tgtEl>
                                        <p:attrNameLst>
                                          <p:attrName>style.visibility</p:attrName>
                                        </p:attrNameLst>
                                      </p:cBhvr>
                                      <p:to>
                                        <p:strVal val="visible"/>
                                      </p:to>
                                    </p:set>
                                    <p:anim calcmode="lin" valueType="num">
                                      <p:cBhvr>
                                        <p:cTn id="104" dur="500" fill="hold"/>
                                        <p:tgtEl>
                                          <p:spTgt spid="74"/>
                                        </p:tgtEl>
                                        <p:attrNameLst>
                                          <p:attrName>ppt_w</p:attrName>
                                        </p:attrNameLst>
                                      </p:cBhvr>
                                      <p:tavLst>
                                        <p:tav tm="0">
                                          <p:val>
                                            <p:fltVal val="0"/>
                                          </p:val>
                                        </p:tav>
                                        <p:tav tm="100000">
                                          <p:val>
                                            <p:strVal val="#ppt_w"/>
                                          </p:val>
                                        </p:tav>
                                      </p:tavLst>
                                    </p:anim>
                                    <p:anim calcmode="lin" valueType="num">
                                      <p:cBhvr>
                                        <p:cTn id="105" dur="500" fill="hold"/>
                                        <p:tgtEl>
                                          <p:spTgt spid="74"/>
                                        </p:tgtEl>
                                        <p:attrNameLst>
                                          <p:attrName>ppt_h</p:attrName>
                                        </p:attrNameLst>
                                      </p:cBhvr>
                                      <p:tavLst>
                                        <p:tav tm="0">
                                          <p:val>
                                            <p:fltVal val="0"/>
                                          </p:val>
                                        </p:tav>
                                        <p:tav tm="100000">
                                          <p:val>
                                            <p:strVal val="#ppt_h"/>
                                          </p:val>
                                        </p:tav>
                                      </p:tavLst>
                                    </p:anim>
                                    <p:animEffect transition="in" filter="fade">
                                      <p:cBhvr>
                                        <p:cTn id="106" dur="500"/>
                                        <p:tgtEl>
                                          <p:spTgt spid="74"/>
                                        </p:tgtEl>
                                      </p:cBhvr>
                                    </p:animEffect>
                                  </p:childTnLst>
                                </p:cTn>
                              </p:par>
                              <p:par>
                                <p:cTn id="107" presetID="53" presetClass="entr" presetSubtype="16" fill="hold" grpId="0" nodeType="withEffect">
                                  <p:stCondLst>
                                    <p:cond delay="0"/>
                                  </p:stCondLst>
                                  <p:childTnLst>
                                    <p:set>
                                      <p:cBhvr>
                                        <p:cTn id="108" dur="1" fill="hold">
                                          <p:stCondLst>
                                            <p:cond delay="0"/>
                                          </p:stCondLst>
                                        </p:cTn>
                                        <p:tgtEl>
                                          <p:spTgt spid="76"/>
                                        </p:tgtEl>
                                        <p:attrNameLst>
                                          <p:attrName>style.visibility</p:attrName>
                                        </p:attrNameLst>
                                      </p:cBhvr>
                                      <p:to>
                                        <p:strVal val="visible"/>
                                      </p:to>
                                    </p:set>
                                    <p:anim calcmode="lin" valueType="num">
                                      <p:cBhvr>
                                        <p:cTn id="109" dur="500" fill="hold"/>
                                        <p:tgtEl>
                                          <p:spTgt spid="76"/>
                                        </p:tgtEl>
                                        <p:attrNameLst>
                                          <p:attrName>ppt_w</p:attrName>
                                        </p:attrNameLst>
                                      </p:cBhvr>
                                      <p:tavLst>
                                        <p:tav tm="0">
                                          <p:val>
                                            <p:fltVal val="0"/>
                                          </p:val>
                                        </p:tav>
                                        <p:tav tm="100000">
                                          <p:val>
                                            <p:strVal val="#ppt_w"/>
                                          </p:val>
                                        </p:tav>
                                      </p:tavLst>
                                    </p:anim>
                                    <p:anim calcmode="lin" valueType="num">
                                      <p:cBhvr>
                                        <p:cTn id="110" dur="500" fill="hold"/>
                                        <p:tgtEl>
                                          <p:spTgt spid="76"/>
                                        </p:tgtEl>
                                        <p:attrNameLst>
                                          <p:attrName>ppt_h</p:attrName>
                                        </p:attrNameLst>
                                      </p:cBhvr>
                                      <p:tavLst>
                                        <p:tav tm="0">
                                          <p:val>
                                            <p:fltVal val="0"/>
                                          </p:val>
                                        </p:tav>
                                        <p:tav tm="100000">
                                          <p:val>
                                            <p:strVal val="#ppt_h"/>
                                          </p:val>
                                        </p:tav>
                                      </p:tavLst>
                                    </p:anim>
                                    <p:animEffect transition="in" filter="fade">
                                      <p:cBhvr>
                                        <p:cTn id="11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2" grpId="0"/>
      <p:bldP spid="73" grpId="0"/>
      <p:bldP spid="74" grpId="0"/>
      <p:bldP spid="76" grpId="0"/>
      <p:bldP spid="77" grpId="0"/>
      <p:bldP spid="78" grpId="0"/>
      <p:bldP spid="79" grpId="0"/>
      <p:bldP spid="80" grpId="0"/>
      <p:bldP spid="8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直接连接符 34"/>
          <p:cNvCxnSpPr>
            <a:cxnSpLocks/>
            <a:stCxn id="23" idx="6"/>
            <a:endCxn id="11" idx="2"/>
          </p:cNvCxnSpPr>
          <p:nvPr/>
        </p:nvCxnSpPr>
        <p:spPr>
          <a:xfrm flipV="1">
            <a:off x="1647884" y="1304488"/>
            <a:ext cx="3672960" cy="1263482"/>
          </a:xfrm>
          <a:prstGeom prst="lin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38" name="直接连接符 37"/>
          <p:cNvCxnSpPr>
            <a:cxnSpLocks/>
            <a:stCxn id="78" idx="3"/>
            <a:endCxn id="13" idx="2"/>
          </p:cNvCxnSpPr>
          <p:nvPr/>
        </p:nvCxnSpPr>
        <p:spPr>
          <a:xfrm>
            <a:off x="2009968" y="3649895"/>
            <a:ext cx="3310876" cy="27133"/>
          </a:xfrm>
          <a:prstGeom prst="lin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42" name="直接连接符 41"/>
          <p:cNvCxnSpPr>
            <a:cxnSpLocks/>
            <a:stCxn id="15" idx="2"/>
            <a:endCxn id="27" idx="6"/>
          </p:cNvCxnSpPr>
          <p:nvPr/>
        </p:nvCxnSpPr>
        <p:spPr>
          <a:xfrm flipH="1" flipV="1">
            <a:off x="1651632" y="4610506"/>
            <a:ext cx="3669212" cy="1463817"/>
          </a:xfrm>
          <a:prstGeom prst="lin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33" name="弧形 32"/>
          <p:cNvSpPr/>
          <p:nvPr/>
        </p:nvSpPr>
        <p:spPr>
          <a:xfrm>
            <a:off x="-1858962" y="1818279"/>
            <a:ext cx="3633846" cy="3633846"/>
          </a:xfrm>
          <a:prstGeom prst="arc">
            <a:avLst>
              <a:gd name="adj1" fmla="val 17289824"/>
              <a:gd name="adj2" fmla="val 4294408"/>
            </a:avLst>
          </a:prstGeom>
          <a:noFill/>
          <a:ln w="12700">
            <a:solidFill>
              <a:schemeClr val="tx1">
                <a:lumMod val="50000"/>
                <a:lumOff val="50000"/>
              </a:schemeClr>
            </a:solidFill>
            <a:prstDash val="sysDash"/>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172194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5982DB"/>
                </a:solidFill>
                <a:effectLst/>
                <a:uLnTx/>
                <a:uFillTx/>
                <a:latin typeface="Arial"/>
                <a:ea typeface="微软雅黑"/>
                <a:cs typeface="+mn-cs"/>
              </a:rPr>
              <a:t>SWOT</a:t>
            </a: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分析</a:t>
            </a:r>
          </a:p>
        </p:txBody>
      </p:sp>
      <p:sp>
        <p:nvSpPr>
          <p:cNvPr id="11" name="椭圆 10"/>
          <p:cNvSpPr/>
          <p:nvPr/>
        </p:nvSpPr>
        <p:spPr>
          <a:xfrm>
            <a:off x="5320844" y="955788"/>
            <a:ext cx="3633846" cy="697400"/>
          </a:xfrm>
          <a:prstGeom prst="ellipse">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13" name="椭圆 12"/>
          <p:cNvSpPr/>
          <p:nvPr/>
        </p:nvSpPr>
        <p:spPr>
          <a:xfrm>
            <a:off x="5320844" y="3328328"/>
            <a:ext cx="3633846" cy="697400"/>
          </a:xfrm>
          <a:prstGeom prst="ellipse">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15" name="椭圆 14"/>
          <p:cNvSpPr/>
          <p:nvPr/>
        </p:nvSpPr>
        <p:spPr>
          <a:xfrm>
            <a:off x="5320844" y="5725623"/>
            <a:ext cx="3633846" cy="697400"/>
          </a:xfrm>
          <a:prstGeom prst="ellipse">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23" name="椭圆 22"/>
          <p:cNvSpPr/>
          <p:nvPr/>
        </p:nvSpPr>
        <p:spPr>
          <a:xfrm>
            <a:off x="1204566" y="2346311"/>
            <a:ext cx="443318" cy="443318"/>
          </a:xfrm>
          <a:prstGeom prst="ellips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25" name="椭圆 24"/>
          <p:cNvSpPr/>
          <p:nvPr/>
        </p:nvSpPr>
        <p:spPr>
          <a:xfrm>
            <a:off x="1527979" y="3435321"/>
            <a:ext cx="443318" cy="443318"/>
          </a:xfrm>
          <a:prstGeom prst="ellips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27" name="椭圆 26"/>
          <p:cNvSpPr/>
          <p:nvPr/>
        </p:nvSpPr>
        <p:spPr>
          <a:xfrm>
            <a:off x="1208314" y="4388847"/>
            <a:ext cx="443318" cy="443318"/>
          </a:xfrm>
          <a:prstGeom prst="ellipse">
            <a:avLst/>
          </a:prstGeom>
          <a:solidFill>
            <a:schemeClr val="bg1"/>
          </a:solid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sp>
      <p:sp>
        <p:nvSpPr>
          <p:cNvPr id="72" name="矩形 71"/>
          <p:cNvSpPr/>
          <p:nvPr/>
        </p:nvSpPr>
        <p:spPr>
          <a:xfrm>
            <a:off x="6495434" y="1033890"/>
            <a:ext cx="8882826" cy="369332"/>
          </a:xfrm>
          <a:prstGeom prst="rect">
            <a:avLst/>
          </a:prstGeom>
        </p:spPr>
        <p:txBody>
          <a:bodyPr wrap="square">
            <a:spAutoFit/>
          </a:bodyPr>
          <a:lstStyle/>
          <a:p>
            <a:pPr lvl="0"/>
            <a:r>
              <a:rPr lang="zh-CN" altLang="zh-CN" dirty="0"/>
              <a:t>开发成本低</a:t>
            </a:r>
          </a:p>
        </p:txBody>
      </p:sp>
      <p:sp>
        <p:nvSpPr>
          <p:cNvPr id="73" name="矩形 72"/>
          <p:cNvSpPr/>
          <p:nvPr/>
        </p:nvSpPr>
        <p:spPr>
          <a:xfrm flipH="1">
            <a:off x="2324050" y="3429000"/>
            <a:ext cx="9627435" cy="401264"/>
          </a:xfrm>
          <a:prstGeom prst="rect">
            <a:avLst/>
          </a:prstGeom>
        </p:spPr>
        <p:txBody>
          <a:bodyPr wrap="square">
            <a:spAutoFit/>
          </a:bodyPr>
          <a:lstStyle/>
          <a:p>
            <a:pPr lvl="0" algn="ctr">
              <a:lnSpc>
                <a:spcPct val="120000"/>
              </a:lnSpc>
              <a:defRPr/>
            </a:pPr>
            <a:r>
              <a:rPr lang="zh-CN" altLang="zh-CN" dirty="0"/>
              <a:t>开发门槛低</a:t>
            </a:r>
            <a:endParaRPr kumimoji="0" lang="zh-CN" altLang="en-US" sz="1600" b="1" i="0" u="none" strike="noStrike" kern="1200" cap="none" spc="0" normalizeH="0" baseline="0" noProof="0" dirty="0">
              <a:ln>
                <a:noFill/>
              </a:ln>
              <a:solidFill>
                <a:schemeClr val="accent6"/>
              </a:solidFill>
              <a:effectLst/>
              <a:uLnTx/>
              <a:uFillTx/>
              <a:latin typeface="Calibri"/>
              <a:ea typeface="微软雅黑"/>
              <a:cs typeface="+mn-cs"/>
            </a:endParaRPr>
          </a:p>
        </p:txBody>
      </p:sp>
      <p:sp>
        <p:nvSpPr>
          <p:cNvPr id="74" name="矩形 73"/>
          <p:cNvSpPr/>
          <p:nvPr/>
        </p:nvSpPr>
        <p:spPr>
          <a:xfrm>
            <a:off x="2612107" y="5847409"/>
            <a:ext cx="9339378" cy="401264"/>
          </a:xfrm>
          <a:prstGeom prst="rect">
            <a:avLst/>
          </a:prstGeom>
        </p:spPr>
        <p:txBody>
          <a:bodyPr wrap="square">
            <a:spAutoFit/>
          </a:bodyPr>
          <a:lstStyle/>
          <a:p>
            <a:pPr lvl="0" algn="ctr">
              <a:lnSpc>
                <a:spcPct val="120000"/>
              </a:lnSpc>
              <a:defRPr/>
            </a:pPr>
            <a:r>
              <a:rPr lang="zh-CN" altLang="zh-CN" dirty="0"/>
              <a:t>开发周期更短，节省开发成本</a:t>
            </a:r>
            <a:endParaRPr kumimoji="0" lang="zh-CN" altLang="en-US" sz="1600" b="1" i="0" u="none" strike="noStrike" kern="1200" cap="none" spc="0" normalizeH="0" baseline="0" noProof="0" dirty="0">
              <a:ln>
                <a:noFill/>
              </a:ln>
              <a:solidFill>
                <a:schemeClr val="accent6"/>
              </a:solidFill>
              <a:effectLst/>
              <a:uLnTx/>
              <a:uFillTx/>
              <a:latin typeface="Calibri"/>
              <a:ea typeface="微软雅黑"/>
              <a:cs typeface="+mn-cs"/>
            </a:endParaRPr>
          </a:p>
        </p:txBody>
      </p:sp>
      <p:sp>
        <p:nvSpPr>
          <p:cNvPr id="77" name="矩形 76"/>
          <p:cNvSpPr/>
          <p:nvPr/>
        </p:nvSpPr>
        <p:spPr>
          <a:xfrm>
            <a:off x="1204486" y="2405210"/>
            <a:ext cx="443398" cy="35086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rPr>
              <a:t>1</a:t>
            </a:r>
            <a:endParaRPr kumimoji="0" lang="zh-CN" altLang="en-US"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endParaRPr>
          </a:p>
        </p:txBody>
      </p:sp>
      <p:sp>
        <p:nvSpPr>
          <p:cNvPr id="78" name="矩形 77"/>
          <p:cNvSpPr/>
          <p:nvPr/>
        </p:nvSpPr>
        <p:spPr>
          <a:xfrm>
            <a:off x="1566570" y="3486356"/>
            <a:ext cx="443398" cy="32707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rPr>
              <a:t>2</a:t>
            </a:r>
            <a:endParaRPr kumimoji="0" lang="zh-CN" altLang="en-US"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endParaRPr>
          </a:p>
        </p:txBody>
      </p:sp>
      <p:sp>
        <p:nvSpPr>
          <p:cNvPr id="79" name="矩形 78"/>
          <p:cNvSpPr/>
          <p:nvPr/>
        </p:nvSpPr>
        <p:spPr>
          <a:xfrm>
            <a:off x="1204486" y="4486094"/>
            <a:ext cx="443398" cy="327077"/>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rPr>
              <a:t>3</a:t>
            </a:r>
            <a:endParaRPr kumimoji="0" lang="zh-CN" altLang="en-US" sz="1400" u="none" strike="noStrike" kern="1200" cap="none" spc="0" normalizeH="0" baseline="0" noProof="0" dirty="0">
              <a:ln>
                <a:noFill/>
              </a:ln>
              <a:solidFill>
                <a:schemeClr val="tx1">
                  <a:lumMod val="50000"/>
                  <a:lumOff val="50000"/>
                </a:schemeClr>
              </a:solidFill>
              <a:effectLst/>
              <a:uLnTx/>
              <a:uFillTx/>
              <a:latin typeface="+mj-lt"/>
              <a:ea typeface="微软雅黑"/>
              <a:cs typeface="+mn-cs"/>
            </a:endParaRPr>
          </a:p>
        </p:txBody>
      </p:sp>
      <p:sp>
        <p:nvSpPr>
          <p:cNvPr id="82" name="矩形 81"/>
          <p:cNvSpPr/>
          <p:nvPr/>
        </p:nvSpPr>
        <p:spPr>
          <a:xfrm>
            <a:off x="298039" y="2885685"/>
            <a:ext cx="960768" cy="1543628"/>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chemeClr val="accent6"/>
                </a:solidFill>
                <a:effectLst/>
                <a:uLnTx/>
                <a:uFillTx/>
                <a:latin typeface="Calibri"/>
                <a:ea typeface="微软雅黑"/>
                <a:cs typeface="+mn-cs"/>
              </a:rPr>
              <a:t>微信小程序对比</a:t>
            </a:r>
            <a:r>
              <a:rPr kumimoji="0" lang="en-US" altLang="zh-CN" sz="2000" b="1" i="0" u="none" strike="noStrike" kern="1200" cap="none" spc="0" normalizeH="0" baseline="0" noProof="0" dirty="0">
                <a:ln>
                  <a:noFill/>
                </a:ln>
                <a:solidFill>
                  <a:schemeClr val="accent6"/>
                </a:solidFill>
                <a:effectLst/>
                <a:uLnTx/>
                <a:uFillTx/>
                <a:latin typeface="Calibri"/>
                <a:ea typeface="微软雅黑"/>
                <a:cs typeface="+mn-cs"/>
              </a:rPr>
              <a:t>app</a:t>
            </a:r>
            <a:r>
              <a:rPr kumimoji="0" lang="zh-CN" altLang="en-US" sz="2000" b="1" i="0" u="none" strike="noStrike" kern="1200" cap="none" spc="0" normalizeH="0" baseline="0" noProof="0" dirty="0">
                <a:ln>
                  <a:noFill/>
                </a:ln>
                <a:solidFill>
                  <a:schemeClr val="accent6"/>
                </a:solidFill>
                <a:effectLst/>
                <a:uLnTx/>
                <a:uFillTx/>
                <a:latin typeface="Calibri"/>
                <a:ea typeface="微软雅黑"/>
                <a:cs typeface="+mn-cs"/>
              </a:rPr>
              <a:t>的优势</a:t>
            </a:r>
          </a:p>
        </p:txBody>
      </p:sp>
    </p:spTree>
    <p:extLst>
      <p:ext uri="{BB962C8B-B14F-4D97-AF65-F5344CB8AC3E}">
        <p14:creationId xmlns:p14="http://schemas.microsoft.com/office/powerpoint/2010/main" val="35112434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fltVal val="0"/>
                                          </p:val>
                                        </p:tav>
                                        <p:tav tm="100000">
                                          <p:val>
                                            <p:strVal val="#ppt_w"/>
                                          </p:val>
                                        </p:tav>
                                      </p:tavLst>
                                    </p:anim>
                                    <p:anim calcmode="lin" valueType="num">
                                      <p:cBhvr>
                                        <p:cTn id="8" dur="1000" fill="hold"/>
                                        <p:tgtEl>
                                          <p:spTgt spid="82"/>
                                        </p:tgtEl>
                                        <p:attrNameLst>
                                          <p:attrName>ppt_h</p:attrName>
                                        </p:attrNameLst>
                                      </p:cBhvr>
                                      <p:tavLst>
                                        <p:tav tm="0">
                                          <p:val>
                                            <p:fltVal val="0"/>
                                          </p:val>
                                        </p:tav>
                                        <p:tav tm="100000">
                                          <p:val>
                                            <p:strVal val="#ppt_h"/>
                                          </p:val>
                                        </p:tav>
                                      </p:tavLst>
                                    </p:anim>
                                    <p:anim calcmode="lin" valueType="num">
                                      <p:cBhvr>
                                        <p:cTn id="9" dur="1000" fill="hold"/>
                                        <p:tgtEl>
                                          <p:spTgt spid="82"/>
                                        </p:tgtEl>
                                        <p:attrNameLst>
                                          <p:attrName>style.rotation</p:attrName>
                                        </p:attrNameLst>
                                      </p:cBhvr>
                                      <p:tavLst>
                                        <p:tav tm="0">
                                          <p:val>
                                            <p:fltVal val="90"/>
                                          </p:val>
                                        </p:tav>
                                        <p:tav tm="100000">
                                          <p:val>
                                            <p:fltVal val="0"/>
                                          </p:val>
                                        </p:tav>
                                      </p:tavLst>
                                    </p:anim>
                                    <p:animEffect transition="in" filter="fade">
                                      <p:cBhvr>
                                        <p:cTn id="10" dur="1000"/>
                                        <p:tgtEl>
                                          <p:spTgt spid="82"/>
                                        </p:tgtEl>
                                      </p:cBhvr>
                                    </p:animEffect>
                                  </p:childTnLst>
                                </p:cTn>
                              </p:par>
                            </p:childTnLst>
                          </p:cTn>
                        </p:par>
                        <p:par>
                          <p:cTn id="11" fill="hold">
                            <p:stCondLst>
                              <p:cond delay="1600"/>
                            </p:stCondLst>
                            <p:childTnLst>
                              <p:par>
                                <p:cTn id="12" presetID="22" presetClass="entr" presetSubtype="1"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up)">
                                      <p:cBhvr>
                                        <p:cTn id="14" dur="500"/>
                                        <p:tgtEl>
                                          <p:spTgt spid="33"/>
                                        </p:tgtEl>
                                      </p:cBhvr>
                                    </p:animEffect>
                                  </p:childTnLst>
                                </p:cTn>
                              </p:par>
                            </p:childTnLst>
                          </p:cTn>
                        </p:par>
                        <p:par>
                          <p:cTn id="15" fill="hold">
                            <p:stCondLst>
                              <p:cond delay="2100"/>
                            </p:stCondLst>
                            <p:childTnLst>
                              <p:par>
                                <p:cTn id="16" presetID="53" presetClass="entr" presetSubtype="16"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cTn>
                              </p:par>
                              <p:par>
                                <p:cTn id="21" presetID="53" presetClass="entr" presetSubtype="16"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par>
                                <p:cTn id="26" presetID="53" presetClass="entr" presetSubtype="16"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anim calcmode="lin" valueType="num">
                                      <p:cBhvr>
                                        <p:cTn id="33" dur="500" fill="hold"/>
                                        <p:tgtEl>
                                          <p:spTgt spid="77"/>
                                        </p:tgtEl>
                                        <p:attrNameLst>
                                          <p:attrName>ppt_w</p:attrName>
                                        </p:attrNameLst>
                                      </p:cBhvr>
                                      <p:tavLst>
                                        <p:tav tm="0">
                                          <p:val>
                                            <p:fltVal val="0"/>
                                          </p:val>
                                        </p:tav>
                                        <p:tav tm="100000">
                                          <p:val>
                                            <p:strVal val="#ppt_w"/>
                                          </p:val>
                                        </p:tav>
                                      </p:tavLst>
                                    </p:anim>
                                    <p:anim calcmode="lin" valueType="num">
                                      <p:cBhvr>
                                        <p:cTn id="34" dur="500" fill="hold"/>
                                        <p:tgtEl>
                                          <p:spTgt spid="77"/>
                                        </p:tgtEl>
                                        <p:attrNameLst>
                                          <p:attrName>ppt_h</p:attrName>
                                        </p:attrNameLst>
                                      </p:cBhvr>
                                      <p:tavLst>
                                        <p:tav tm="0">
                                          <p:val>
                                            <p:fltVal val="0"/>
                                          </p:val>
                                        </p:tav>
                                        <p:tav tm="100000">
                                          <p:val>
                                            <p:strVal val="#ppt_h"/>
                                          </p:val>
                                        </p:tav>
                                      </p:tavLst>
                                    </p:anim>
                                    <p:animEffect transition="in" filter="fade">
                                      <p:cBhvr>
                                        <p:cTn id="35" dur="500"/>
                                        <p:tgtEl>
                                          <p:spTgt spid="7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78"/>
                                        </p:tgtEl>
                                        <p:attrNameLst>
                                          <p:attrName>style.visibility</p:attrName>
                                        </p:attrNameLst>
                                      </p:cBhvr>
                                      <p:to>
                                        <p:strVal val="visible"/>
                                      </p:to>
                                    </p:set>
                                    <p:anim calcmode="lin" valueType="num">
                                      <p:cBhvr>
                                        <p:cTn id="38" dur="500" fill="hold"/>
                                        <p:tgtEl>
                                          <p:spTgt spid="78"/>
                                        </p:tgtEl>
                                        <p:attrNameLst>
                                          <p:attrName>ppt_w</p:attrName>
                                        </p:attrNameLst>
                                      </p:cBhvr>
                                      <p:tavLst>
                                        <p:tav tm="0">
                                          <p:val>
                                            <p:fltVal val="0"/>
                                          </p:val>
                                        </p:tav>
                                        <p:tav tm="100000">
                                          <p:val>
                                            <p:strVal val="#ppt_w"/>
                                          </p:val>
                                        </p:tav>
                                      </p:tavLst>
                                    </p:anim>
                                    <p:anim calcmode="lin" valueType="num">
                                      <p:cBhvr>
                                        <p:cTn id="39" dur="500" fill="hold"/>
                                        <p:tgtEl>
                                          <p:spTgt spid="78"/>
                                        </p:tgtEl>
                                        <p:attrNameLst>
                                          <p:attrName>ppt_h</p:attrName>
                                        </p:attrNameLst>
                                      </p:cBhvr>
                                      <p:tavLst>
                                        <p:tav tm="0">
                                          <p:val>
                                            <p:fltVal val="0"/>
                                          </p:val>
                                        </p:tav>
                                        <p:tav tm="100000">
                                          <p:val>
                                            <p:strVal val="#ppt_h"/>
                                          </p:val>
                                        </p:tav>
                                      </p:tavLst>
                                    </p:anim>
                                    <p:animEffect transition="in" filter="fade">
                                      <p:cBhvr>
                                        <p:cTn id="40" dur="500"/>
                                        <p:tgtEl>
                                          <p:spTgt spid="78"/>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animEffect transition="in" filter="fade">
                                      <p:cBhvr>
                                        <p:cTn id="45" dur="500"/>
                                        <p:tgtEl>
                                          <p:spTgt spid="79"/>
                                        </p:tgtEl>
                                      </p:cBhvr>
                                    </p:animEffect>
                                  </p:childTnLst>
                                </p:cTn>
                              </p:par>
                            </p:childTnLst>
                          </p:cTn>
                        </p:par>
                        <p:par>
                          <p:cTn id="46" fill="hold">
                            <p:stCondLst>
                              <p:cond delay="2600"/>
                            </p:stCondLst>
                            <p:childTnLst>
                              <p:par>
                                <p:cTn id="47" presetID="22" presetClass="entr" presetSubtype="8"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wipe(left)">
                                      <p:cBhvr>
                                        <p:cTn id="49" dur="500"/>
                                        <p:tgtEl>
                                          <p:spTgt spid="35"/>
                                        </p:tgtEl>
                                      </p:cBhvr>
                                    </p:animEffect>
                                  </p:childTnLst>
                                </p:cTn>
                              </p:par>
                              <p:par>
                                <p:cTn id="50" presetID="22" presetClass="entr" presetSubtype="8"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childTnLst>
                          </p:cTn>
                        </p:par>
                        <p:par>
                          <p:cTn id="53" fill="hold">
                            <p:stCondLst>
                              <p:cond delay="3100"/>
                            </p:stCondLst>
                            <p:childTnLst>
                              <p:par>
                                <p:cTn id="54" presetID="53" presetClass="entr" presetSubtype="16"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par>
                                <p:cTn id="59" presetID="53" presetClass="entr" presetSubtype="16"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Effect transition="in" filter="fade">
                                      <p:cBhvr>
                                        <p:cTn id="63" dur="500"/>
                                        <p:tgtEl>
                                          <p:spTgt spid="11"/>
                                        </p:tgtEl>
                                      </p:cBhvr>
                                    </p:animEffect>
                                  </p:childTnLst>
                                </p:cTn>
                              </p:par>
                              <p:par>
                                <p:cTn id="64" presetID="53" presetClass="entr" presetSubtype="16" fill="hold"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500" fill="hold"/>
                                        <p:tgtEl>
                                          <p:spTgt spid="13"/>
                                        </p:tgtEl>
                                        <p:attrNameLst>
                                          <p:attrName>ppt_w</p:attrName>
                                        </p:attrNameLst>
                                      </p:cBhvr>
                                      <p:tavLst>
                                        <p:tav tm="0">
                                          <p:val>
                                            <p:fltVal val="0"/>
                                          </p:val>
                                        </p:tav>
                                        <p:tav tm="100000">
                                          <p:val>
                                            <p:strVal val="#ppt_w"/>
                                          </p:val>
                                        </p:tav>
                                      </p:tavLst>
                                    </p:anim>
                                    <p:anim calcmode="lin" valueType="num">
                                      <p:cBhvr>
                                        <p:cTn id="67" dur="500" fill="hold"/>
                                        <p:tgtEl>
                                          <p:spTgt spid="13"/>
                                        </p:tgtEl>
                                        <p:attrNameLst>
                                          <p:attrName>ppt_h</p:attrName>
                                        </p:attrNameLst>
                                      </p:cBhvr>
                                      <p:tavLst>
                                        <p:tav tm="0">
                                          <p:val>
                                            <p:fltVal val="0"/>
                                          </p:val>
                                        </p:tav>
                                        <p:tav tm="100000">
                                          <p:val>
                                            <p:strVal val="#ppt_h"/>
                                          </p:val>
                                        </p:tav>
                                      </p:tavLst>
                                    </p:anim>
                                    <p:animEffect transition="in" filter="fade">
                                      <p:cBhvr>
                                        <p:cTn id="68" dur="500"/>
                                        <p:tgtEl>
                                          <p:spTgt spid="13"/>
                                        </p:tgtEl>
                                      </p:cBhvr>
                                    </p:animEffect>
                                  </p:childTnLst>
                                </p:cTn>
                              </p:par>
                              <p:par>
                                <p:cTn id="69" presetID="53" presetClass="entr" presetSubtype="16" fill="hold" nodeType="with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Effect transition="in" filter="fade">
                                      <p:cBhvr>
                                        <p:cTn id="73" dur="500"/>
                                        <p:tgtEl>
                                          <p:spTgt spid="15"/>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anim calcmode="lin" valueType="num">
                                      <p:cBhvr>
                                        <p:cTn id="76" dur="500" fill="hold"/>
                                        <p:tgtEl>
                                          <p:spTgt spid="72"/>
                                        </p:tgtEl>
                                        <p:attrNameLst>
                                          <p:attrName>ppt_w</p:attrName>
                                        </p:attrNameLst>
                                      </p:cBhvr>
                                      <p:tavLst>
                                        <p:tav tm="0">
                                          <p:val>
                                            <p:fltVal val="0"/>
                                          </p:val>
                                        </p:tav>
                                        <p:tav tm="100000">
                                          <p:val>
                                            <p:strVal val="#ppt_w"/>
                                          </p:val>
                                        </p:tav>
                                      </p:tavLst>
                                    </p:anim>
                                    <p:anim calcmode="lin" valueType="num">
                                      <p:cBhvr>
                                        <p:cTn id="77" dur="500" fill="hold"/>
                                        <p:tgtEl>
                                          <p:spTgt spid="72"/>
                                        </p:tgtEl>
                                        <p:attrNameLst>
                                          <p:attrName>ppt_h</p:attrName>
                                        </p:attrNameLst>
                                      </p:cBhvr>
                                      <p:tavLst>
                                        <p:tav tm="0">
                                          <p:val>
                                            <p:fltVal val="0"/>
                                          </p:val>
                                        </p:tav>
                                        <p:tav tm="100000">
                                          <p:val>
                                            <p:strVal val="#ppt_h"/>
                                          </p:val>
                                        </p:tav>
                                      </p:tavLst>
                                    </p:anim>
                                    <p:animEffect transition="in" filter="fade">
                                      <p:cBhvr>
                                        <p:cTn id="78" dur="500"/>
                                        <p:tgtEl>
                                          <p:spTgt spid="72"/>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73"/>
                                        </p:tgtEl>
                                        <p:attrNameLst>
                                          <p:attrName>style.visibility</p:attrName>
                                        </p:attrNameLst>
                                      </p:cBhvr>
                                      <p:to>
                                        <p:strVal val="visible"/>
                                      </p:to>
                                    </p:set>
                                    <p:anim calcmode="lin" valueType="num">
                                      <p:cBhvr>
                                        <p:cTn id="81" dur="500" fill="hold"/>
                                        <p:tgtEl>
                                          <p:spTgt spid="73"/>
                                        </p:tgtEl>
                                        <p:attrNameLst>
                                          <p:attrName>ppt_w</p:attrName>
                                        </p:attrNameLst>
                                      </p:cBhvr>
                                      <p:tavLst>
                                        <p:tav tm="0">
                                          <p:val>
                                            <p:fltVal val="0"/>
                                          </p:val>
                                        </p:tav>
                                        <p:tav tm="100000">
                                          <p:val>
                                            <p:strVal val="#ppt_w"/>
                                          </p:val>
                                        </p:tav>
                                      </p:tavLst>
                                    </p:anim>
                                    <p:anim calcmode="lin" valueType="num">
                                      <p:cBhvr>
                                        <p:cTn id="82" dur="500" fill="hold"/>
                                        <p:tgtEl>
                                          <p:spTgt spid="73"/>
                                        </p:tgtEl>
                                        <p:attrNameLst>
                                          <p:attrName>ppt_h</p:attrName>
                                        </p:attrNameLst>
                                      </p:cBhvr>
                                      <p:tavLst>
                                        <p:tav tm="0">
                                          <p:val>
                                            <p:fltVal val="0"/>
                                          </p:val>
                                        </p:tav>
                                        <p:tav tm="100000">
                                          <p:val>
                                            <p:strVal val="#ppt_h"/>
                                          </p:val>
                                        </p:tav>
                                      </p:tavLst>
                                    </p:anim>
                                    <p:animEffect transition="in" filter="fade">
                                      <p:cBhvr>
                                        <p:cTn id="83" dur="500"/>
                                        <p:tgtEl>
                                          <p:spTgt spid="73"/>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74"/>
                                        </p:tgtEl>
                                        <p:attrNameLst>
                                          <p:attrName>style.visibility</p:attrName>
                                        </p:attrNameLst>
                                      </p:cBhvr>
                                      <p:to>
                                        <p:strVal val="visible"/>
                                      </p:to>
                                    </p:set>
                                    <p:anim calcmode="lin" valueType="num">
                                      <p:cBhvr>
                                        <p:cTn id="86" dur="500" fill="hold"/>
                                        <p:tgtEl>
                                          <p:spTgt spid="74"/>
                                        </p:tgtEl>
                                        <p:attrNameLst>
                                          <p:attrName>ppt_w</p:attrName>
                                        </p:attrNameLst>
                                      </p:cBhvr>
                                      <p:tavLst>
                                        <p:tav tm="0">
                                          <p:val>
                                            <p:fltVal val="0"/>
                                          </p:val>
                                        </p:tav>
                                        <p:tav tm="100000">
                                          <p:val>
                                            <p:strVal val="#ppt_w"/>
                                          </p:val>
                                        </p:tav>
                                      </p:tavLst>
                                    </p:anim>
                                    <p:anim calcmode="lin" valueType="num">
                                      <p:cBhvr>
                                        <p:cTn id="87" dur="500" fill="hold"/>
                                        <p:tgtEl>
                                          <p:spTgt spid="74"/>
                                        </p:tgtEl>
                                        <p:attrNameLst>
                                          <p:attrName>ppt_h</p:attrName>
                                        </p:attrNameLst>
                                      </p:cBhvr>
                                      <p:tavLst>
                                        <p:tav tm="0">
                                          <p:val>
                                            <p:fltVal val="0"/>
                                          </p:val>
                                        </p:tav>
                                        <p:tav tm="100000">
                                          <p:val>
                                            <p:strVal val="#ppt_h"/>
                                          </p:val>
                                        </p:tav>
                                      </p:tavLst>
                                    </p:anim>
                                    <p:animEffect transition="in" filter="fade">
                                      <p:cBhvr>
                                        <p:cTn id="8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2" grpId="0"/>
      <p:bldP spid="73" grpId="0"/>
      <p:bldP spid="74" grpId="0"/>
      <p:bldP spid="77" grpId="0"/>
      <p:bldP spid="78" grpId="0"/>
      <p:bldP spid="79" grpId="0"/>
      <p:bldP spid="8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1721946" cy="461665"/>
          </a:xfrm>
          <a:prstGeom prst="rect">
            <a:avLst/>
          </a:prstGeom>
          <a:noFill/>
        </p:spPr>
        <p:txBody>
          <a:bodyPr wrap="none" rtlCol="0">
            <a:spAutoFit/>
          </a:bodyPr>
          <a:lstStyle/>
          <a:p>
            <a:pPr lvl="0">
              <a:defRPr/>
            </a:pPr>
            <a:r>
              <a:rPr lang="en-US" altLang="zh-CN" sz="2400" b="1" dirty="0">
                <a:solidFill>
                  <a:srgbClr val="5982DB"/>
                </a:solidFill>
              </a:rPr>
              <a:t>SWOT</a:t>
            </a:r>
            <a:r>
              <a:rPr lang="zh-CN" altLang="en-US" sz="2400" b="1" dirty="0">
                <a:solidFill>
                  <a:srgbClr val="5982DB"/>
                </a:solidFill>
              </a:rPr>
              <a:t>分析</a:t>
            </a:r>
          </a:p>
        </p:txBody>
      </p:sp>
      <p:sp>
        <p:nvSpPr>
          <p:cNvPr id="6" name="椭圆 5"/>
          <p:cNvSpPr/>
          <p:nvPr/>
        </p:nvSpPr>
        <p:spPr>
          <a:xfrm>
            <a:off x="4419600" y="1752600"/>
            <a:ext cx="3352800" cy="3352800"/>
          </a:xfrm>
          <a:prstGeom prst="ellipse">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p:cNvSpPr/>
          <p:nvPr/>
        </p:nvSpPr>
        <p:spPr>
          <a:xfrm flipV="1">
            <a:off x="6413500" y="1536700"/>
            <a:ext cx="584200" cy="584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flipV="1">
            <a:off x="6772275" y="4654550"/>
            <a:ext cx="450850" cy="4508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flipV="1">
            <a:off x="4381500" y="3829050"/>
            <a:ext cx="222250" cy="222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355064" y="1514670"/>
            <a:ext cx="3811223" cy="4298612"/>
          </a:xfrm>
          <a:prstGeom prst="round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圆角 14"/>
          <p:cNvSpPr/>
          <p:nvPr/>
        </p:nvSpPr>
        <p:spPr>
          <a:xfrm>
            <a:off x="8025713" y="1536700"/>
            <a:ext cx="3811222" cy="4298612"/>
          </a:xfrm>
          <a:prstGeom prst="round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圆角 15"/>
          <p:cNvSpPr/>
          <p:nvPr/>
        </p:nvSpPr>
        <p:spPr>
          <a:xfrm>
            <a:off x="355063" y="5343330"/>
            <a:ext cx="3811221" cy="917758"/>
          </a:xfrm>
          <a:prstGeom prst="roundRect">
            <a:avLst>
              <a:gd name="adj" fmla="val 50000"/>
            </a:avLst>
          </a:prstGeom>
          <a:pattFill prst="ltUpDiag">
            <a:fgClr>
              <a:schemeClr val="accent6"/>
            </a:fgClr>
            <a:bgClr>
              <a:schemeClr val="bg1"/>
            </a:bgClr>
          </a:patt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圆角 21"/>
          <p:cNvSpPr/>
          <p:nvPr/>
        </p:nvSpPr>
        <p:spPr>
          <a:xfrm>
            <a:off x="8025713" y="5527608"/>
            <a:ext cx="3811222" cy="968172"/>
          </a:xfrm>
          <a:prstGeom prst="roundRect">
            <a:avLst>
              <a:gd name="adj" fmla="val 50000"/>
            </a:avLst>
          </a:prstGeom>
          <a:pattFill prst="ltUpDiag">
            <a:fgClr>
              <a:schemeClr val="accent6"/>
            </a:fgClr>
            <a:bgClr>
              <a:schemeClr val="bg1"/>
            </a:bgClr>
          </a:patt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文本框 16">
            <a:extLst>
              <a:ext uri="{FF2B5EF4-FFF2-40B4-BE49-F238E27FC236}">
                <a16:creationId xmlns:a16="http://schemas.microsoft.com/office/drawing/2014/main" id="{72470ED7-F501-45A4-9D67-65ED34687F5E}"/>
              </a:ext>
            </a:extLst>
          </p:cNvPr>
          <p:cNvSpPr txBox="1"/>
          <p:nvPr/>
        </p:nvSpPr>
        <p:spPr>
          <a:xfrm>
            <a:off x="5352256" y="2741018"/>
            <a:ext cx="1955260" cy="1200329"/>
          </a:xfrm>
          <a:prstGeom prst="rect">
            <a:avLst/>
          </a:prstGeom>
          <a:noFill/>
        </p:spPr>
        <p:txBody>
          <a:bodyPr wrap="square" rtlCol="0">
            <a:spAutoFit/>
          </a:bodyPr>
          <a:lstStyle/>
          <a:p>
            <a:r>
              <a:rPr lang="zh-CN" altLang="en-US" sz="3600" dirty="0"/>
              <a:t>小程序的劣势</a:t>
            </a:r>
          </a:p>
        </p:txBody>
      </p:sp>
      <p:sp>
        <p:nvSpPr>
          <p:cNvPr id="18" name="文本框 17">
            <a:extLst>
              <a:ext uri="{FF2B5EF4-FFF2-40B4-BE49-F238E27FC236}">
                <a16:creationId xmlns:a16="http://schemas.microsoft.com/office/drawing/2014/main" id="{56E3BFC5-F0AF-4123-94B0-7C18923FE5DF}"/>
              </a:ext>
            </a:extLst>
          </p:cNvPr>
          <p:cNvSpPr txBox="1"/>
          <p:nvPr/>
        </p:nvSpPr>
        <p:spPr>
          <a:xfrm>
            <a:off x="993736" y="2188381"/>
            <a:ext cx="2594795" cy="2862322"/>
          </a:xfrm>
          <a:prstGeom prst="rect">
            <a:avLst/>
          </a:prstGeom>
          <a:noFill/>
        </p:spPr>
        <p:txBody>
          <a:bodyPr wrap="square" rtlCol="0">
            <a:spAutoFit/>
          </a:bodyPr>
          <a:lstStyle/>
          <a:p>
            <a:r>
              <a:rPr lang="en-US" altLang="zh-CN" dirty="0"/>
              <a:t>1.</a:t>
            </a:r>
            <a:r>
              <a:rPr lang="zh-CN" altLang="zh-CN" dirty="0"/>
              <a:t>小程序列表页现在的虽然有收藏的功能（</a:t>
            </a:r>
            <a:r>
              <a:rPr lang="en-US" altLang="zh-CN" dirty="0"/>
              <a:t>10</a:t>
            </a:r>
            <a:r>
              <a:rPr lang="zh-CN" altLang="zh-CN" dirty="0"/>
              <a:t>个），但是现在以列表的形式展示还是很简陋</a:t>
            </a:r>
          </a:p>
          <a:p>
            <a:r>
              <a:rPr lang="en-US" altLang="zh-CN" dirty="0"/>
              <a:t>2.</a:t>
            </a:r>
            <a:r>
              <a:rPr lang="zh-CN" altLang="zh-CN" dirty="0"/>
              <a:t>不能用小程序来发推送通知，必须要由用户操作才可以</a:t>
            </a:r>
          </a:p>
          <a:p>
            <a:r>
              <a:rPr lang="en-US" altLang="zh-CN" dirty="0"/>
              <a:t>3.</a:t>
            </a:r>
            <a:r>
              <a:rPr lang="zh-CN" altLang="zh-CN" dirty="0"/>
              <a:t>小程序不能被分享到微信朋友圈</a:t>
            </a:r>
          </a:p>
          <a:p>
            <a:endParaRPr lang="zh-CN" altLang="en-US" dirty="0"/>
          </a:p>
        </p:txBody>
      </p:sp>
      <p:sp>
        <p:nvSpPr>
          <p:cNvPr id="19" name="文本框 18">
            <a:extLst>
              <a:ext uri="{FF2B5EF4-FFF2-40B4-BE49-F238E27FC236}">
                <a16:creationId xmlns:a16="http://schemas.microsoft.com/office/drawing/2014/main" id="{6AA0A2B9-5926-4D57-9F54-8FFB803C159A}"/>
              </a:ext>
            </a:extLst>
          </p:cNvPr>
          <p:cNvSpPr txBox="1"/>
          <p:nvPr/>
        </p:nvSpPr>
        <p:spPr>
          <a:xfrm>
            <a:off x="8574988" y="2654991"/>
            <a:ext cx="2939581" cy="1754326"/>
          </a:xfrm>
          <a:prstGeom prst="rect">
            <a:avLst/>
          </a:prstGeom>
          <a:noFill/>
        </p:spPr>
        <p:txBody>
          <a:bodyPr wrap="square" rtlCol="0">
            <a:spAutoFit/>
          </a:bodyPr>
          <a:lstStyle/>
          <a:p>
            <a:r>
              <a:rPr lang="en-US" altLang="zh-CN" dirty="0"/>
              <a:t>4.</a:t>
            </a:r>
            <a:r>
              <a:rPr lang="zh-CN" altLang="zh-CN" dirty="0"/>
              <a:t>小程序只能在腾讯研发的</a:t>
            </a:r>
            <a:r>
              <a:rPr lang="en-US" altLang="zh-CN" dirty="0"/>
              <a:t> Java </a:t>
            </a:r>
            <a:r>
              <a:rPr lang="zh-CN" altLang="zh-CN" dirty="0"/>
              <a:t>框架内开发</a:t>
            </a:r>
          </a:p>
          <a:p>
            <a:r>
              <a:rPr lang="en-US" altLang="zh-CN" dirty="0"/>
              <a:t>5.</a:t>
            </a:r>
            <a:r>
              <a:rPr lang="zh-CN" altLang="zh-CN" dirty="0"/>
              <a:t>所有更新需要经过腾讯的审核，才能应用到小程序中</a:t>
            </a:r>
          </a:p>
          <a:p>
            <a:r>
              <a:rPr lang="en-US" altLang="zh-CN" dirty="0"/>
              <a:t>6.</a:t>
            </a:r>
            <a:r>
              <a:rPr lang="zh-CN" altLang="zh-CN" dirty="0"/>
              <a:t>微信小程序不能在支持</a:t>
            </a:r>
            <a:r>
              <a:rPr lang="en-US" altLang="zh-CN" dirty="0"/>
              <a:t> web-app </a:t>
            </a:r>
            <a:r>
              <a:rPr lang="zh-CN" altLang="zh-CN" dirty="0"/>
              <a:t>的浏览器上运行</a:t>
            </a:r>
            <a:endParaRPr lang="zh-CN" altLang="en-US" dirty="0"/>
          </a:p>
        </p:txBody>
      </p:sp>
    </p:spTree>
    <p:extLst>
      <p:ext uri="{BB962C8B-B14F-4D97-AF65-F5344CB8AC3E}">
        <p14:creationId xmlns:p14="http://schemas.microsoft.com/office/powerpoint/2010/main" val="32235064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5" grpId="0" animBg="1"/>
      <p:bldP spid="16"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5" name="矩形 4"/>
          <p:cNvSpPr/>
          <p:nvPr/>
        </p:nvSpPr>
        <p:spPr>
          <a:xfrm>
            <a:off x="330200" y="279400"/>
            <a:ext cx="11531600" cy="629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407016" y="0"/>
            <a:ext cx="1005983" cy="1422747"/>
            <a:chOff x="1407016" y="0"/>
            <a:chExt cx="1005983" cy="1422747"/>
          </a:xfrm>
        </p:grpSpPr>
        <p:sp>
          <p:nvSpPr>
            <p:cNvPr id="4" name="任意多边形: 形状 3"/>
            <p:cNvSpPr/>
            <p:nvPr/>
          </p:nvSpPr>
          <p:spPr>
            <a:xfrm>
              <a:off x="1407016" y="0"/>
              <a:ext cx="1005983" cy="1422747"/>
            </a:xfrm>
            <a:custGeom>
              <a:avLst/>
              <a:gdLst>
                <a:gd name="connsiteX0" fmla="*/ 0 w 901522"/>
                <a:gd name="connsiteY0" fmla="*/ 0 h 1275009"/>
                <a:gd name="connsiteX1" fmla="*/ 901522 w 901522"/>
                <a:gd name="connsiteY1" fmla="*/ 0 h 1275009"/>
                <a:gd name="connsiteX2" fmla="*/ 901521 w 901522"/>
                <a:gd name="connsiteY2" fmla="*/ 824248 h 1275009"/>
                <a:gd name="connsiteX3" fmla="*/ 450760 w 901522"/>
                <a:gd name="connsiteY3" fmla="*/ 1275009 h 1275009"/>
                <a:gd name="connsiteX4" fmla="*/ 450761 w 901522"/>
                <a:gd name="connsiteY4" fmla="*/ 1275008 h 1275009"/>
                <a:gd name="connsiteX5" fmla="*/ 0 w 901522"/>
                <a:gd name="connsiteY5" fmla="*/ 824247 h 127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1522" h="1275009">
                  <a:moveTo>
                    <a:pt x="0" y="0"/>
                  </a:moveTo>
                  <a:lnTo>
                    <a:pt x="901522" y="0"/>
                  </a:lnTo>
                  <a:lnTo>
                    <a:pt x="901521" y="824248"/>
                  </a:lnTo>
                  <a:cubicBezTo>
                    <a:pt x="901521" y="1073196"/>
                    <a:pt x="699708" y="1275009"/>
                    <a:pt x="450760" y="1275009"/>
                  </a:cubicBezTo>
                  <a:lnTo>
                    <a:pt x="450761" y="1275008"/>
                  </a:lnTo>
                  <a:cubicBezTo>
                    <a:pt x="201813" y="1275008"/>
                    <a:pt x="0" y="1073195"/>
                    <a:pt x="0" y="82424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607138" y="190204"/>
              <a:ext cx="595035" cy="1077218"/>
            </a:xfrm>
            <a:prstGeom prst="rect">
              <a:avLst/>
            </a:prstGeom>
            <a:noFill/>
          </p:spPr>
          <p:txBody>
            <a:bodyPr wrap="none" rtlCol="0">
              <a:spAutoFit/>
            </a:bodyPr>
            <a:lstStyle/>
            <a:p>
              <a:pPr algn="ctr"/>
              <a:r>
                <a:rPr lang="zh-CN" altLang="en-US" sz="3200" b="1" dirty="0">
                  <a:solidFill>
                    <a:schemeClr val="bg1"/>
                  </a:solidFill>
                </a:rPr>
                <a:t>引</a:t>
              </a:r>
              <a:endParaRPr lang="en-US" altLang="zh-CN" sz="3200" b="1" dirty="0">
                <a:solidFill>
                  <a:schemeClr val="bg1"/>
                </a:solidFill>
              </a:endParaRPr>
            </a:p>
            <a:p>
              <a:pPr algn="ctr"/>
              <a:r>
                <a:rPr lang="zh-CN" altLang="en-US" sz="3200" b="1" dirty="0">
                  <a:solidFill>
                    <a:schemeClr val="bg1"/>
                  </a:solidFill>
                </a:rPr>
                <a:t>言</a:t>
              </a:r>
            </a:p>
          </p:txBody>
        </p:sp>
      </p:grpSp>
      <p:sp>
        <p:nvSpPr>
          <p:cNvPr id="6" name="矩形 5"/>
          <p:cNvSpPr/>
          <p:nvPr/>
        </p:nvSpPr>
        <p:spPr>
          <a:xfrm>
            <a:off x="2140658" y="1583875"/>
            <a:ext cx="7892342" cy="1213474"/>
          </a:xfrm>
          <a:prstGeom prst="rect">
            <a:avLst/>
          </a:prstGeom>
        </p:spPr>
        <p:txBody>
          <a:bodyPr wrap="square">
            <a:spAutoFit/>
          </a:bodyPr>
          <a:lstStyle/>
          <a:p>
            <a:pPr algn="just">
              <a:lnSpc>
                <a:spcPct val="120000"/>
              </a:lnSpc>
            </a:pPr>
            <a:r>
              <a:rPr lang="zh-CN" altLang="en-US" sz="2000" dirty="0">
                <a:solidFill>
                  <a:schemeClr val="tx1">
                    <a:lumMod val="50000"/>
                    <a:lumOff val="50000"/>
                  </a:schemeClr>
                </a:solidFill>
              </a:rPr>
              <a:t>编写目的：</a:t>
            </a:r>
            <a:endParaRPr lang="en-US" altLang="zh-CN" sz="2000" dirty="0">
              <a:solidFill>
                <a:schemeClr val="tx1">
                  <a:lumMod val="50000"/>
                  <a:lumOff val="50000"/>
                </a:schemeClr>
              </a:solidFill>
            </a:endParaRPr>
          </a:p>
          <a:p>
            <a:pPr algn="just">
              <a:lnSpc>
                <a:spcPct val="120000"/>
              </a:lnSpc>
            </a:pPr>
            <a:r>
              <a:rPr lang="zh-CN" altLang="zh-CN" sz="1400" dirty="0"/>
              <a:t>本篇研究报告采用了</a:t>
            </a:r>
            <a:r>
              <a:rPr lang="en-US" altLang="zh-CN" sz="1400" dirty="0"/>
              <a:t>ISO</a:t>
            </a:r>
            <a:r>
              <a:rPr lang="zh-CN" altLang="zh-CN" sz="1400" dirty="0"/>
              <a:t>标准，阐述了用于服务校内大学生的校内网上交易系统运行的流程及其功能，旨在为大学生展现该平台的各项服务和其独有优势。</a:t>
            </a:r>
          </a:p>
          <a:p>
            <a:pPr algn="just">
              <a:lnSpc>
                <a:spcPct val="120000"/>
              </a:lnSpc>
            </a:pPr>
            <a:endParaRPr lang="zh-CN" altLang="en-US" sz="1400" dirty="0">
              <a:solidFill>
                <a:schemeClr val="tx1">
                  <a:lumMod val="50000"/>
                  <a:lumOff val="50000"/>
                </a:schemeClr>
              </a:solidFill>
            </a:endParaRPr>
          </a:p>
        </p:txBody>
      </p:sp>
      <p:sp>
        <p:nvSpPr>
          <p:cNvPr id="12" name="矩形 11"/>
          <p:cNvSpPr/>
          <p:nvPr/>
        </p:nvSpPr>
        <p:spPr>
          <a:xfrm>
            <a:off x="2140658" y="2664865"/>
            <a:ext cx="7892342" cy="2290692"/>
          </a:xfrm>
          <a:prstGeom prst="rect">
            <a:avLst/>
          </a:prstGeom>
        </p:spPr>
        <p:txBody>
          <a:bodyPr wrap="square">
            <a:spAutoFit/>
          </a:bodyPr>
          <a:lstStyle/>
          <a:p>
            <a:pPr algn="just">
              <a:lnSpc>
                <a:spcPct val="120000"/>
              </a:lnSpc>
            </a:pPr>
            <a:r>
              <a:rPr lang="zh-CN" altLang="en-US" sz="2000" dirty="0">
                <a:solidFill>
                  <a:schemeClr val="tx1">
                    <a:lumMod val="50000"/>
                    <a:lumOff val="50000"/>
                  </a:schemeClr>
                </a:solidFill>
              </a:rPr>
              <a:t>背景：</a:t>
            </a:r>
            <a:endParaRPr lang="en-US" altLang="zh-CN" sz="2000" dirty="0">
              <a:solidFill>
                <a:schemeClr val="tx1">
                  <a:lumMod val="50000"/>
                  <a:lumOff val="50000"/>
                </a:schemeClr>
              </a:solidFill>
            </a:endParaRPr>
          </a:p>
          <a:p>
            <a:pPr algn="just">
              <a:lnSpc>
                <a:spcPct val="120000"/>
              </a:lnSpc>
            </a:pPr>
            <a:r>
              <a:rPr lang="zh-CN" altLang="zh-CN" sz="1400" dirty="0"/>
              <a:t>大学生对于网购已经习以为常，网购成为了大学生生活的一部分。普遍存在购置新的东西却用不上的情况，造成了资源的浪费。构建网上“跳蚤市场”具有现实意义。</a:t>
            </a:r>
            <a:endParaRPr lang="en-US" altLang="zh-CN" sz="1400" dirty="0">
              <a:solidFill>
                <a:schemeClr val="tx1">
                  <a:lumMod val="50000"/>
                  <a:lumOff val="50000"/>
                </a:schemeClr>
              </a:solidFill>
            </a:endParaRPr>
          </a:p>
          <a:p>
            <a:r>
              <a:rPr lang="zh-CN" altLang="zh-CN" sz="1400" dirty="0"/>
              <a:t>软件名称：校园网上二手购物小程序</a:t>
            </a:r>
          </a:p>
          <a:p>
            <a:r>
              <a:rPr lang="zh-CN" altLang="zh-CN" sz="1400" dirty="0"/>
              <a:t>任务提出者：杨枨老师</a:t>
            </a:r>
          </a:p>
          <a:p>
            <a:r>
              <a:rPr lang="zh-CN" altLang="zh-CN" sz="1400" dirty="0"/>
              <a:t>开发者：组长</a:t>
            </a:r>
            <a:r>
              <a:rPr lang="en-US" altLang="zh-CN" sz="1400" dirty="0"/>
              <a:t>:</a:t>
            </a:r>
            <a:r>
              <a:rPr lang="zh-CN" altLang="zh-CN" sz="1400" dirty="0"/>
              <a:t>乔寒月、李欣飏、吴智宏</a:t>
            </a:r>
          </a:p>
          <a:p>
            <a:r>
              <a:rPr lang="zh-CN" altLang="zh-CN" sz="1400" dirty="0"/>
              <a:t>用户：城市学院校内大学生</a:t>
            </a:r>
          </a:p>
          <a:p>
            <a:r>
              <a:rPr lang="zh-CN" altLang="zh-CN" sz="1400" dirty="0"/>
              <a:t>计算机网络：暂无</a:t>
            </a:r>
          </a:p>
          <a:p>
            <a:pPr algn="just">
              <a:lnSpc>
                <a:spcPct val="120000"/>
              </a:lnSpc>
            </a:pPr>
            <a:endParaRPr lang="zh-CN" altLang="en-US" sz="1400" dirty="0">
              <a:solidFill>
                <a:schemeClr val="tx1">
                  <a:lumMod val="50000"/>
                  <a:lumOff val="50000"/>
                </a:schemeClr>
              </a:solidFill>
            </a:endParaRPr>
          </a:p>
        </p:txBody>
      </p:sp>
      <p:sp>
        <p:nvSpPr>
          <p:cNvPr id="13" name="矩形 12"/>
          <p:cNvSpPr/>
          <p:nvPr/>
        </p:nvSpPr>
        <p:spPr>
          <a:xfrm>
            <a:off x="2140658" y="4849070"/>
            <a:ext cx="7892342" cy="918008"/>
          </a:xfrm>
          <a:prstGeom prst="rect">
            <a:avLst/>
          </a:prstGeom>
        </p:spPr>
        <p:txBody>
          <a:bodyPr wrap="square">
            <a:spAutoFit/>
          </a:bodyPr>
          <a:lstStyle/>
          <a:p>
            <a:pPr algn="just">
              <a:lnSpc>
                <a:spcPct val="120000"/>
              </a:lnSpc>
            </a:pPr>
            <a:r>
              <a:rPr lang="zh-CN" altLang="en-US" dirty="0">
                <a:solidFill>
                  <a:schemeClr val="tx1">
                    <a:lumMod val="50000"/>
                    <a:lumOff val="50000"/>
                  </a:schemeClr>
                </a:solidFill>
              </a:rPr>
              <a:t>参考资料：</a:t>
            </a:r>
            <a:endParaRPr lang="en-US" altLang="zh-CN" dirty="0">
              <a:solidFill>
                <a:schemeClr val="tx1">
                  <a:lumMod val="50000"/>
                  <a:lumOff val="50000"/>
                </a:schemeClr>
              </a:solidFill>
            </a:endParaRPr>
          </a:p>
          <a:p>
            <a:pPr algn="just">
              <a:lnSpc>
                <a:spcPct val="120000"/>
              </a:lnSpc>
            </a:pPr>
            <a:r>
              <a:rPr lang="zh-CN" altLang="zh-CN" sz="1400" dirty="0"/>
              <a:t>张海藩、牟永敏</a:t>
            </a:r>
            <a:r>
              <a:rPr lang="en-US" altLang="zh-CN" sz="1400" dirty="0"/>
              <a:t>.</a:t>
            </a:r>
            <a:r>
              <a:rPr lang="zh-CN" altLang="zh-CN" sz="1400" dirty="0"/>
              <a:t>软件工程导论（第六版）</a:t>
            </a:r>
            <a:r>
              <a:rPr lang="en-US" altLang="zh-CN" sz="1400" dirty="0"/>
              <a:t>.</a:t>
            </a:r>
            <a:r>
              <a:rPr lang="zh-CN" altLang="zh-CN" sz="1400" dirty="0"/>
              <a:t>清华大学出版社</a:t>
            </a:r>
            <a:r>
              <a:rPr lang="en-US" altLang="zh-CN" sz="1400" dirty="0"/>
              <a:t>.</a:t>
            </a:r>
            <a:endParaRPr lang="zh-CN" altLang="zh-CN" sz="1400" dirty="0"/>
          </a:p>
          <a:p>
            <a:pPr algn="just">
              <a:lnSpc>
                <a:spcPct val="120000"/>
              </a:lnSpc>
            </a:pPr>
            <a:endParaRPr lang="zh-CN" altLang="en-US" sz="1400" dirty="0">
              <a:solidFill>
                <a:schemeClr val="tx1">
                  <a:lumMod val="50000"/>
                  <a:lumOff val="50000"/>
                </a:schemeClr>
              </a:solidFill>
            </a:endParaRPr>
          </a:p>
        </p:txBody>
      </p:sp>
    </p:spTree>
    <p:extLst>
      <p:ext uri="{BB962C8B-B14F-4D97-AF65-F5344CB8AC3E}">
        <p14:creationId xmlns:p14="http://schemas.microsoft.com/office/powerpoint/2010/main" val="365354171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 name="文本框 3"/>
          <p:cNvSpPr txBox="1"/>
          <p:nvPr/>
        </p:nvSpPr>
        <p:spPr>
          <a:xfrm>
            <a:off x="916890" y="312261"/>
            <a:ext cx="1721946" cy="461665"/>
          </a:xfrm>
          <a:prstGeom prst="rect">
            <a:avLst/>
          </a:prstGeom>
          <a:noFill/>
        </p:spPr>
        <p:txBody>
          <a:bodyPr wrap="none" rtlCol="0">
            <a:spAutoFit/>
          </a:bodyPr>
          <a:lstStyle/>
          <a:p>
            <a:pPr lvl="0">
              <a:defRPr/>
            </a:pPr>
            <a:r>
              <a:rPr lang="en-US" altLang="zh-CN" sz="2400" b="1" dirty="0">
                <a:solidFill>
                  <a:srgbClr val="5982DB"/>
                </a:solidFill>
              </a:rPr>
              <a:t>SWOT</a:t>
            </a:r>
            <a:r>
              <a:rPr lang="zh-CN" altLang="en-US" sz="2400" b="1" dirty="0">
                <a:solidFill>
                  <a:srgbClr val="5982DB"/>
                </a:solidFill>
              </a:rPr>
              <a:t>分析</a:t>
            </a:r>
          </a:p>
        </p:txBody>
      </p:sp>
      <p:grpSp>
        <p:nvGrpSpPr>
          <p:cNvPr id="34" name="组合 33"/>
          <p:cNvGrpSpPr/>
          <p:nvPr/>
        </p:nvGrpSpPr>
        <p:grpSpPr>
          <a:xfrm>
            <a:off x="515938" y="1756229"/>
            <a:ext cx="11160125" cy="1103086"/>
            <a:chOff x="515938" y="1756229"/>
            <a:chExt cx="11160125" cy="1103086"/>
          </a:xfrm>
        </p:grpSpPr>
        <p:sp>
          <p:nvSpPr>
            <p:cNvPr id="16" name="矩形 15"/>
            <p:cNvSpPr/>
            <p:nvPr/>
          </p:nvSpPr>
          <p:spPr>
            <a:xfrm>
              <a:off x="1619023" y="1756229"/>
              <a:ext cx="3504520" cy="11030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068457" y="1756229"/>
              <a:ext cx="3504520" cy="11030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15938" y="1756229"/>
              <a:ext cx="1103086" cy="1103086"/>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572977" y="1756229"/>
              <a:ext cx="1103086" cy="1103086"/>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左右 11"/>
            <p:cNvSpPr/>
            <p:nvPr/>
          </p:nvSpPr>
          <p:spPr>
            <a:xfrm>
              <a:off x="5341257" y="2002972"/>
              <a:ext cx="1509486" cy="609600"/>
            </a:xfrm>
            <a:prstGeom prst="leftRightArrow">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15938" y="3154763"/>
            <a:ext cx="11160125" cy="1103086"/>
            <a:chOff x="515938" y="3154763"/>
            <a:chExt cx="11160125" cy="1103086"/>
          </a:xfrm>
        </p:grpSpPr>
        <p:sp>
          <p:nvSpPr>
            <p:cNvPr id="17" name="矩形 16"/>
            <p:cNvSpPr/>
            <p:nvPr/>
          </p:nvSpPr>
          <p:spPr>
            <a:xfrm>
              <a:off x="1619023" y="3154763"/>
              <a:ext cx="3504520" cy="11030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068457" y="3154763"/>
              <a:ext cx="3504520" cy="11030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15938" y="3154763"/>
              <a:ext cx="1103086" cy="1103086"/>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572977" y="3154763"/>
              <a:ext cx="1103086" cy="1103086"/>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左右 12"/>
            <p:cNvSpPr/>
            <p:nvPr/>
          </p:nvSpPr>
          <p:spPr>
            <a:xfrm>
              <a:off x="5341257" y="3401506"/>
              <a:ext cx="1509486" cy="609600"/>
            </a:xfrm>
            <a:prstGeom prst="leftRightArrow">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a:off x="515938" y="4553296"/>
            <a:ext cx="11160125" cy="1103086"/>
            <a:chOff x="515938" y="4553296"/>
            <a:chExt cx="11160125" cy="1103086"/>
          </a:xfrm>
        </p:grpSpPr>
        <p:sp>
          <p:nvSpPr>
            <p:cNvPr id="18" name="矩形 17"/>
            <p:cNvSpPr/>
            <p:nvPr/>
          </p:nvSpPr>
          <p:spPr>
            <a:xfrm>
              <a:off x="1619023" y="4553296"/>
              <a:ext cx="3504520" cy="11030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068457" y="4553296"/>
              <a:ext cx="3504520" cy="11030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15938" y="4553296"/>
              <a:ext cx="1103086" cy="1103086"/>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572977" y="4553296"/>
              <a:ext cx="1103086" cy="1103086"/>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左右 13"/>
            <p:cNvSpPr/>
            <p:nvPr/>
          </p:nvSpPr>
          <p:spPr>
            <a:xfrm>
              <a:off x="5341257" y="4800039"/>
              <a:ext cx="1509486" cy="609600"/>
            </a:xfrm>
            <a:prstGeom prst="leftRightArrow">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9711ED80-7148-476F-9DBB-738677DE3E44}"/>
              </a:ext>
            </a:extLst>
          </p:cNvPr>
          <p:cNvSpPr txBox="1"/>
          <p:nvPr/>
        </p:nvSpPr>
        <p:spPr>
          <a:xfrm>
            <a:off x="1777863" y="972766"/>
            <a:ext cx="2675107" cy="523220"/>
          </a:xfrm>
          <a:prstGeom prst="rect">
            <a:avLst/>
          </a:prstGeom>
          <a:noFill/>
        </p:spPr>
        <p:txBody>
          <a:bodyPr wrap="square" rtlCol="0">
            <a:spAutoFit/>
          </a:bodyPr>
          <a:lstStyle/>
          <a:p>
            <a:r>
              <a:rPr lang="zh-CN" altLang="en-US" sz="2800" dirty="0"/>
              <a:t>小程序的机遇</a:t>
            </a:r>
          </a:p>
        </p:txBody>
      </p:sp>
      <p:sp>
        <p:nvSpPr>
          <p:cNvPr id="37" name="文本框 36">
            <a:extLst>
              <a:ext uri="{FF2B5EF4-FFF2-40B4-BE49-F238E27FC236}">
                <a16:creationId xmlns:a16="http://schemas.microsoft.com/office/drawing/2014/main" id="{406AF903-289E-45A9-B4FC-20877B8FDAD1}"/>
              </a:ext>
            </a:extLst>
          </p:cNvPr>
          <p:cNvSpPr txBox="1"/>
          <p:nvPr/>
        </p:nvSpPr>
        <p:spPr>
          <a:xfrm>
            <a:off x="8025319" y="972766"/>
            <a:ext cx="2957209" cy="523220"/>
          </a:xfrm>
          <a:prstGeom prst="rect">
            <a:avLst/>
          </a:prstGeom>
          <a:noFill/>
        </p:spPr>
        <p:txBody>
          <a:bodyPr wrap="square" rtlCol="0">
            <a:spAutoFit/>
          </a:bodyPr>
          <a:lstStyle/>
          <a:p>
            <a:r>
              <a:rPr lang="zh-CN" altLang="en-US" sz="2800" dirty="0"/>
              <a:t>小程序的威胁</a:t>
            </a:r>
          </a:p>
        </p:txBody>
      </p:sp>
      <p:sp>
        <p:nvSpPr>
          <p:cNvPr id="38" name="文本框 37">
            <a:extLst>
              <a:ext uri="{FF2B5EF4-FFF2-40B4-BE49-F238E27FC236}">
                <a16:creationId xmlns:a16="http://schemas.microsoft.com/office/drawing/2014/main" id="{F6AFCED0-853A-4C41-BDC0-3DDFF4C2B437}"/>
              </a:ext>
            </a:extLst>
          </p:cNvPr>
          <p:cNvSpPr txBox="1"/>
          <p:nvPr/>
        </p:nvSpPr>
        <p:spPr>
          <a:xfrm>
            <a:off x="1696320" y="2211796"/>
            <a:ext cx="3536080" cy="3139321"/>
          </a:xfrm>
          <a:prstGeom prst="rect">
            <a:avLst/>
          </a:prstGeom>
          <a:noFill/>
        </p:spPr>
        <p:txBody>
          <a:bodyPr wrap="square" rtlCol="0">
            <a:spAutoFit/>
          </a:bodyPr>
          <a:lstStyle/>
          <a:p>
            <a:r>
              <a:rPr lang="zh-CN" altLang="zh-CN" dirty="0"/>
              <a:t>抛弃原生，从微信用户的特点出发重新设计产品，做轻、做服务化充分利用社交特点，做社交类服务，比如多人互动、上下游联动。小程序是可以发到群里的、朋友圈里的，想想群红包这种社交产品，想象空间很大。 充分发挥线下优势，做线下商家服务。线下扫码入口，基本就是微信的天下。</a:t>
            </a:r>
          </a:p>
          <a:p>
            <a:endParaRPr lang="zh-CN" altLang="en-US" dirty="0"/>
          </a:p>
        </p:txBody>
      </p:sp>
      <p:sp>
        <p:nvSpPr>
          <p:cNvPr id="39" name="文本框 38">
            <a:extLst>
              <a:ext uri="{FF2B5EF4-FFF2-40B4-BE49-F238E27FC236}">
                <a16:creationId xmlns:a16="http://schemas.microsoft.com/office/drawing/2014/main" id="{DB142D10-62EE-4CDA-AF04-01F5D549F522}"/>
              </a:ext>
            </a:extLst>
          </p:cNvPr>
          <p:cNvSpPr txBox="1"/>
          <p:nvPr/>
        </p:nvSpPr>
        <p:spPr>
          <a:xfrm>
            <a:off x="7631518" y="2211796"/>
            <a:ext cx="2655651" cy="2308324"/>
          </a:xfrm>
          <a:prstGeom prst="rect">
            <a:avLst/>
          </a:prstGeom>
          <a:noFill/>
        </p:spPr>
        <p:txBody>
          <a:bodyPr wrap="square" rtlCol="0">
            <a:spAutoFit/>
          </a:bodyPr>
          <a:lstStyle/>
          <a:p>
            <a:r>
              <a:rPr lang="zh-CN" altLang="zh-CN" dirty="0"/>
              <a:t>由于我们没有原生</a:t>
            </a:r>
            <a:r>
              <a:rPr lang="en-US" altLang="zh-CN" dirty="0"/>
              <a:t>APP</a:t>
            </a:r>
            <a:r>
              <a:rPr lang="zh-CN" altLang="zh-CN" dirty="0"/>
              <a:t>，也没有相关工程师培训，目前也并不需要考虑行业竞争，所以对我们而言，目前小程序是最适合我们的方案，不存在过多威胁</a:t>
            </a:r>
          </a:p>
          <a:p>
            <a:endParaRPr lang="zh-CN" altLang="en-US" dirty="0"/>
          </a:p>
        </p:txBody>
      </p:sp>
    </p:spTree>
    <p:extLst>
      <p:ext uri="{BB962C8B-B14F-4D97-AF65-F5344CB8AC3E}">
        <p14:creationId xmlns:p14="http://schemas.microsoft.com/office/powerpoint/2010/main" val="3395646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500"/>
                                        <p:tgtEl>
                                          <p:spTgt spid="3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barn(outVertical)">
                                      <p:cBhvr>
                                        <p:cTn id="11" dur="500"/>
                                        <p:tgtEl>
                                          <p:spTgt spid="35"/>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barn(outVertical)">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ln>
            <a:noFill/>
          </a:ln>
        </p:spPr>
      </p:pic>
      <p:sp>
        <p:nvSpPr>
          <p:cNvPr id="10" name="矩形 9"/>
          <p:cNvSpPr/>
          <p:nvPr/>
        </p:nvSpPr>
        <p:spPr>
          <a:xfrm>
            <a:off x="0" y="0"/>
            <a:ext cx="1219200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2" name="任意多边形: 形状 1"/>
          <p:cNvSpPr/>
          <p:nvPr/>
        </p:nvSpPr>
        <p:spPr>
          <a:xfrm rot="2700000">
            <a:off x="3239179" y="2197840"/>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3" name="文本框 2"/>
          <p:cNvSpPr txBox="1"/>
          <p:nvPr/>
        </p:nvSpPr>
        <p:spPr>
          <a:xfrm>
            <a:off x="3555221" y="2392401"/>
            <a:ext cx="1127233" cy="1107996"/>
          </a:xfrm>
          <a:prstGeom prst="rect">
            <a:avLst/>
          </a:prstGeom>
          <a:noFill/>
        </p:spPr>
        <p:txBody>
          <a:bodyPr wrap="none" rtlCol="0">
            <a:spAutoFit/>
          </a:bodyPr>
          <a:lstStyle/>
          <a:p>
            <a:pPr algn="ctr"/>
            <a:r>
              <a:rPr lang="en-US" altLang="zh-CN" sz="6600" b="1" dirty="0">
                <a:solidFill>
                  <a:schemeClr val="bg1"/>
                </a:solidFill>
              </a:rPr>
              <a:t>04</a:t>
            </a:r>
            <a:endParaRPr lang="zh-CN" altLang="en-US" sz="6600" b="1" dirty="0">
              <a:solidFill>
                <a:schemeClr val="bg1"/>
              </a:solidFill>
            </a:endParaRPr>
          </a:p>
        </p:txBody>
      </p:sp>
      <p:sp>
        <p:nvSpPr>
          <p:cNvPr id="4" name="文本框 3"/>
          <p:cNvSpPr txBox="1"/>
          <p:nvPr/>
        </p:nvSpPr>
        <p:spPr>
          <a:xfrm>
            <a:off x="5166378" y="2392401"/>
            <a:ext cx="4260426" cy="564898"/>
          </a:xfrm>
          <a:prstGeom prst="rect">
            <a:avLst/>
          </a:prstGeom>
          <a:noFill/>
        </p:spPr>
        <p:txBody>
          <a:bodyPr wrap="square" rtlCol="0">
            <a:spAutoFit/>
          </a:bodyPr>
          <a:lstStyle/>
          <a:p>
            <a:pPr>
              <a:lnSpc>
                <a:spcPct val="120000"/>
              </a:lnSpc>
            </a:pPr>
            <a:r>
              <a:rPr lang="zh-CN" altLang="en-US" sz="2800" b="1" dirty="0">
                <a:solidFill>
                  <a:schemeClr val="bg1"/>
                </a:solidFill>
              </a:rPr>
              <a:t>可选择的其他系统方案</a:t>
            </a:r>
          </a:p>
        </p:txBody>
      </p:sp>
      <p:sp>
        <p:nvSpPr>
          <p:cNvPr id="5" name="文本框 4"/>
          <p:cNvSpPr txBox="1"/>
          <p:nvPr/>
        </p:nvSpPr>
        <p:spPr>
          <a:xfrm>
            <a:off x="5331478" y="3076934"/>
            <a:ext cx="2682221" cy="394210"/>
          </a:xfrm>
          <a:prstGeom prst="rect">
            <a:avLst/>
          </a:prstGeom>
          <a:noFill/>
        </p:spPr>
        <p:txBody>
          <a:bodyPr wrap="square" rtlCol="0">
            <a:spAutoFit/>
          </a:bodyPr>
          <a:lstStyle/>
          <a:p>
            <a:pPr marL="285750" indent="-285750">
              <a:lnSpc>
                <a:spcPct val="120000"/>
              </a:lnSpc>
              <a:buBlip>
                <a:blip r:embed="rId4"/>
              </a:buBlip>
            </a:pPr>
            <a:r>
              <a:rPr lang="zh-CN" altLang="en-US" dirty="0">
                <a:solidFill>
                  <a:schemeClr val="bg1"/>
                </a:solidFill>
              </a:rPr>
              <a:t>可选方案</a:t>
            </a:r>
            <a:r>
              <a:rPr lang="en-US" altLang="zh-CN" dirty="0">
                <a:solidFill>
                  <a:schemeClr val="bg1"/>
                </a:solidFill>
              </a:rPr>
              <a:t>1	</a:t>
            </a:r>
            <a:endParaRPr lang="zh-CN" altLang="en-US" dirty="0">
              <a:solidFill>
                <a:schemeClr val="bg1"/>
              </a:solidFill>
            </a:endParaRPr>
          </a:p>
        </p:txBody>
      </p:sp>
      <p:sp>
        <p:nvSpPr>
          <p:cNvPr id="6" name="文本框 5"/>
          <p:cNvSpPr txBox="1"/>
          <p:nvPr/>
        </p:nvSpPr>
        <p:spPr>
          <a:xfrm>
            <a:off x="5331478" y="3477548"/>
            <a:ext cx="2682221" cy="394210"/>
          </a:xfrm>
          <a:prstGeom prst="rect">
            <a:avLst/>
          </a:prstGeom>
          <a:noFill/>
        </p:spPr>
        <p:txBody>
          <a:bodyPr wrap="square" rtlCol="0">
            <a:spAutoFit/>
          </a:bodyPr>
          <a:lstStyle/>
          <a:p>
            <a:pPr marL="285750" indent="-285750">
              <a:lnSpc>
                <a:spcPct val="120000"/>
              </a:lnSpc>
              <a:buBlip>
                <a:blip r:embed="rId4"/>
              </a:buBlip>
            </a:pPr>
            <a:r>
              <a:rPr lang="zh-CN" altLang="en-US" dirty="0">
                <a:solidFill>
                  <a:schemeClr val="bg1"/>
                </a:solidFill>
              </a:rPr>
              <a:t>可选方案</a:t>
            </a:r>
            <a:r>
              <a:rPr lang="en-US" altLang="zh-CN" dirty="0">
                <a:solidFill>
                  <a:schemeClr val="bg1"/>
                </a:solidFill>
              </a:rPr>
              <a:t>2</a:t>
            </a:r>
            <a:endParaRPr lang="zh-CN" altLang="en-US" dirty="0">
              <a:solidFill>
                <a:schemeClr val="bg1"/>
              </a:solidFill>
            </a:endParaRPr>
          </a:p>
        </p:txBody>
      </p:sp>
    </p:spTree>
    <p:extLst>
      <p:ext uri="{BB962C8B-B14F-4D97-AF65-F5344CB8AC3E}">
        <p14:creationId xmlns:p14="http://schemas.microsoft.com/office/powerpoint/2010/main" val="261552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158729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可选方案</a:t>
            </a:r>
            <a:r>
              <a:rPr kumimoji="0" lang="en-US" altLang="zh-CN" sz="2400" b="1" i="0" u="none" strike="noStrike" kern="1200" cap="none" spc="0" normalizeH="0" baseline="0" noProof="0" dirty="0">
                <a:ln>
                  <a:noFill/>
                </a:ln>
                <a:solidFill>
                  <a:srgbClr val="5982DB"/>
                </a:solidFill>
                <a:effectLst/>
                <a:uLnTx/>
                <a:uFillTx/>
                <a:latin typeface="Arial"/>
                <a:ea typeface="微软雅黑"/>
                <a:cs typeface="+mn-cs"/>
              </a:rPr>
              <a:t>1</a:t>
            </a:r>
            <a:endParaRPr kumimoji="0" lang="zh-CN" altLang="en-US" sz="2400" b="1" i="0" u="none" strike="noStrike" kern="1200" cap="none" spc="0" normalizeH="0" baseline="0" noProof="0" dirty="0">
              <a:ln>
                <a:noFill/>
              </a:ln>
              <a:solidFill>
                <a:srgbClr val="5982DB"/>
              </a:solidFill>
              <a:effectLst/>
              <a:uLnTx/>
              <a:uFillTx/>
              <a:latin typeface="Arial"/>
              <a:ea typeface="微软雅黑"/>
              <a:cs typeface="+mn-cs"/>
            </a:endParaRPr>
          </a:p>
        </p:txBody>
      </p:sp>
      <p:sp>
        <p:nvSpPr>
          <p:cNvPr id="6" name="椭圆 5"/>
          <p:cNvSpPr/>
          <p:nvPr/>
        </p:nvSpPr>
        <p:spPr>
          <a:xfrm>
            <a:off x="604838" y="1553027"/>
            <a:ext cx="3976915" cy="397691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25753" y="1973942"/>
            <a:ext cx="3135085" cy="3135085"/>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rot="5400000">
            <a:off x="9374294" y="2291072"/>
            <a:ext cx="1496425"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5733764" y="3903518"/>
            <a:ext cx="1529079"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5400000">
            <a:off x="10717112" y="5395404"/>
            <a:ext cx="1483901"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090594" y="3129285"/>
            <a:ext cx="100540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b="1" dirty="0">
                <a:solidFill>
                  <a:srgbClr val="5982DB"/>
                </a:solidFill>
                <a:latin typeface="Arial"/>
                <a:ea typeface="微软雅黑"/>
              </a:rPr>
              <a:t>网站</a:t>
            </a:r>
            <a:endParaRPr kumimoji="0" lang="zh-CN" altLang="en-US" sz="3200" b="1" i="0" u="none" strike="noStrike" kern="1200" cap="none" spc="0" normalizeH="0" baseline="0" noProof="0" dirty="0">
              <a:ln>
                <a:noFill/>
              </a:ln>
              <a:solidFill>
                <a:srgbClr val="5982DB"/>
              </a:solidFill>
              <a:effectLst/>
              <a:uLnTx/>
              <a:uFillTx/>
              <a:latin typeface="Arial"/>
              <a:ea typeface="微软雅黑"/>
              <a:cs typeface="+mn-cs"/>
            </a:endParaRPr>
          </a:p>
        </p:txBody>
      </p:sp>
      <p:grpSp>
        <p:nvGrpSpPr>
          <p:cNvPr id="45" name="组合 44"/>
          <p:cNvGrpSpPr/>
          <p:nvPr/>
        </p:nvGrpSpPr>
        <p:grpSpPr>
          <a:xfrm>
            <a:off x="4228415" y="927922"/>
            <a:ext cx="4047430" cy="2029777"/>
            <a:chOff x="5338959" y="948191"/>
            <a:chExt cx="2195339" cy="2029777"/>
          </a:xfrm>
        </p:grpSpPr>
        <p:sp>
          <p:nvSpPr>
            <p:cNvPr id="22" name="矩形 21"/>
            <p:cNvSpPr/>
            <p:nvPr/>
          </p:nvSpPr>
          <p:spPr>
            <a:xfrm>
              <a:off x="5338959" y="2128312"/>
              <a:ext cx="1954440" cy="849656"/>
            </a:xfrm>
            <a:prstGeom prst="rect">
              <a:avLst/>
            </a:prstGeom>
          </p:spPr>
          <p:txBody>
            <a:bodyPr wrap="square">
              <a:spAutoFit/>
            </a:bodyPr>
            <a:lstStyle/>
            <a:p>
              <a:pPr lvl="0" algn="just">
                <a:lnSpc>
                  <a:spcPct val="120000"/>
                </a:lnSpc>
                <a:defRPr/>
              </a:pPr>
              <a:r>
                <a:rPr lang="zh-CN" altLang="zh-CN" sz="1400" dirty="0"/>
                <a:t>相比</a:t>
              </a:r>
              <a:r>
                <a:rPr lang="en-US" altLang="zh-CN" sz="1400" dirty="0" err="1"/>
                <a:t>ios</a:t>
              </a:r>
              <a:r>
                <a:rPr lang="zh-CN" altLang="zh-CN" sz="1400" dirty="0"/>
                <a:t>的迭代速度，</a:t>
              </a:r>
              <a:r>
                <a:rPr lang="en-US" altLang="zh-CN" sz="1400" dirty="0"/>
                <a:t>H5</a:t>
              </a:r>
              <a:r>
                <a:rPr lang="zh-CN" altLang="zh-CN" sz="1400" dirty="0"/>
                <a:t>简直就是即时响应，随时变更随时上线。用户可以在毫无感知的情况下获取到最新的变化。</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a:ea typeface="微软雅黑"/>
                <a:cs typeface="+mn-cs"/>
              </a:endParaRPr>
            </a:p>
          </p:txBody>
        </p:sp>
        <p:sp>
          <p:nvSpPr>
            <p:cNvPr id="23" name="矩形 22"/>
            <p:cNvSpPr/>
            <p:nvPr/>
          </p:nvSpPr>
          <p:spPr>
            <a:xfrm>
              <a:off x="5424480" y="948191"/>
              <a:ext cx="2109818" cy="401264"/>
            </a:xfrm>
            <a:prstGeom prst="rect">
              <a:avLst/>
            </a:prstGeom>
          </p:spPr>
          <p:txBody>
            <a:bodyPr wrap="square">
              <a:spAutoFit/>
            </a:bodyPr>
            <a:lstStyle/>
            <a:p>
              <a:pPr lvl="0" algn="just">
                <a:lnSpc>
                  <a:spcPct val="120000"/>
                </a:lnSpc>
                <a:defRPr/>
              </a:pPr>
              <a:r>
                <a:rPr lang="zh-CN" altLang="zh-CN" b="1" dirty="0"/>
                <a:t>迭代速度快</a:t>
              </a:r>
              <a:endParaRPr kumimoji="0" lang="zh-CN" altLang="en-US" sz="1600" i="0" u="none" strike="noStrike" kern="1200" cap="none" spc="0" normalizeH="0" baseline="0" noProof="0" dirty="0">
                <a:ln>
                  <a:noFill/>
                </a:ln>
                <a:solidFill>
                  <a:schemeClr val="tx1">
                    <a:lumMod val="65000"/>
                    <a:lumOff val="35000"/>
                  </a:schemeClr>
                </a:solidFill>
                <a:effectLst/>
                <a:uLnTx/>
                <a:uFillTx/>
                <a:latin typeface="Calibri"/>
                <a:ea typeface="微软雅黑"/>
                <a:cs typeface="+mn-cs"/>
              </a:endParaRPr>
            </a:p>
          </p:txBody>
        </p:sp>
      </p:grpSp>
      <p:grpSp>
        <p:nvGrpSpPr>
          <p:cNvPr id="46" name="组合 45"/>
          <p:cNvGrpSpPr/>
          <p:nvPr/>
        </p:nvGrpSpPr>
        <p:grpSpPr>
          <a:xfrm>
            <a:off x="8012886" y="178308"/>
            <a:ext cx="4179114" cy="2472082"/>
            <a:chOff x="7859265" y="2090415"/>
            <a:chExt cx="2109818" cy="2472082"/>
          </a:xfrm>
        </p:grpSpPr>
        <p:sp>
          <p:nvSpPr>
            <p:cNvPr id="26" name="矩形 25"/>
            <p:cNvSpPr/>
            <p:nvPr/>
          </p:nvSpPr>
          <p:spPr>
            <a:xfrm>
              <a:off x="7859266" y="2420179"/>
              <a:ext cx="1954440" cy="2142318"/>
            </a:xfrm>
            <a:prstGeom prst="rect">
              <a:avLst/>
            </a:prstGeom>
          </p:spPr>
          <p:txBody>
            <a:bodyPr wrap="square">
              <a:spAutoFit/>
            </a:bodyPr>
            <a:lstStyle/>
            <a:p>
              <a:pPr lvl="0" algn="just">
                <a:lnSpc>
                  <a:spcPct val="120000"/>
                </a:lnSpc>
                <a:defRPr/>
              </a:pPr>
              <a:r>
                <a:rPr lang="en-US" altLang="zh-CN" sz="1400" dirty="0"/>
                <a:t>H5</a:t>
              </a:r>
              <a:r>
                <a:rPr lang="zh-CN" altLang="zh-CN" sz="1400" dirty="0"/>
                <a:t>的兼容性只体现在屏幕的大小和部分极特殊机型上，即便出现兼容性问题也仅仅是展示上的略微差异。相比</a:t>
              </a:r>
              <a:r>
                <a:rPr lang="en-US" altLang="zh-CN" sz="1400" dirty="0"/>
                <a:t>android</a:t>
              </a:r>
              <a:r>
                <a:rPr lang="zh-CN" altLang="zh-CN" sz="1400" dirty="0"/>
                <a:t>的夸张测试范围，</a:t>
              </a:r>
              <a:r>
                <a:rPr lang="en-US" altLang="zh-CN" sz="1400" dirty="0"/>
                <a:t>H5</a:t>
              </a:r>
              <a:r>
                <a:rPr lang="zh-CN" altLang="zh-CN" sz="1400" dirty="0"/>
                <a:t>可以说并不存在兼容性的问题。</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a:ea typeface="微软雅黑"/>
                <a:cs typeface="+mn-cs"/>
              </a:endParaRPr>
            </a:p>
          </p:txBody>
        </p:sp>
        <p:sp>
          <p:nvSpPr>
            <p:cNvPr id="27" name="矩形 26"/>
            <p:cNvSpPr/>
            <p:nvPr/>
          </p:nvSpPr>
          <p:spPr>
            <a:xfrm>
              <a:off x="7859265" y="2090415"/>
              <a:ext cx="2109818" cy="401264"/>
            </a:xfrm>
            <a:prstGeom prst="rect">
              <a:avLst/>
            </a:prstGeom>
          </p:spPr>
          <p:txBody>
            <a:bodyPr wrap="square">
              <a:spAutoFit/>
            </a:bodyPr>
            <a:lstStyle/>
            <a:p>
              <a:pPr lvl="0" algn="just">
                <a:lnSpc>
                  <a:spcPct val="120000"/>
                </a:lnSpc>
                <a:defRPr/>
              </a:pPr>
              <a:r>
                <a:rPr lang="zh-CN" altLang="zh-CN" b="1" dirty="0"/>
                <a:t>兼容性强</a:t>
              </a:r>
              <a:endParaRPr kumimoji="0" lang="zh-CN" altLang="en-US" sz="1600" i="0" u="none" strike="noStrike" kern="1200" cap="none" spc="0" normalizeH="0" baseline="0" noProof="0" dirty="0">
                <a:ln>
                  <a:noFill/>
                </a:ln>
                <a:solidFill>
                  <a:schemeClr val="tx1">
                    <a:lumMod val="65000"/>
                    <a:lumOff val="35000"/>
                  </a:schemeClr>
                </a:solidFill>
                <a:effectLst/>
                <a:uLnTx/>
                <a:uFillTx/>
                <a:latin typeface="Calibri"/>
                <a:ea typeface="微软雅黑"/>
                <a:cs typeface="+mn-cs"/>
              </a:endParaRPr>
            </a:p>
          </p:txBody>
        </p:sp>
      </p:grpSp>
      <p:grpSp>
        <p:nvGrpSpPr>
          <p:cNvPr id="47" name="组合 46"/>
          <p:cNvGrpSpPr/>
          <p:nvPr/>
        </p:nvGrpSpPr>
        <p:grpSpPr>
          <a:xfrm>
            <a:off x="8514583" y="2130912"/>
            <a:ext cx="3592636" cy="2879447"/>
            <a:chOff x="8305694" y="3097388"/>
            <a:chExt cx="2109818" cy="1335904"/>
          </a:xfrm>
        </p:grpSpPr>
        <p:sp>
          <p:nvSpPr>
            <p:cNvPr id="30" name="矩形 29"/>
            <p:cNvSpPr/>
            <p:nvPr/>
          </p:nvSpPr>
          <p:spPr>
            <a:xfrm>
              <a:off x="8305694" y="3699630"/>
              <a:ext cx="2109818" cy="733662"/>
            </a:xfrm>
            <a:prstGeom prst="rect">
              <a:avLst/>
            </a:prstGeom>
          </p:spPr>
          <p:txBody>
            <a:bodyPr wrap="square">
              <a:spAutoFit/>
            </a:bodyPr>
            <a:lstStyle/>
            <a:p>
              <a:pPr lvl="0" algn="just">
                <a:lnSpc>
                  <a:spcPct val="120000"/>
                </a:lnSpc>
                <a:defRPr/>
              </a:pPr>
              <a:r>
                <a:rPr lang="zh-CN" altLang="zh-CN" b="1" dirty="0"/>
                <a:t>传播途径广、用户使用成本低</a:t>
              </a:r>
              <a:endParaRPr kumimoji="0" lang="zh-CN" altLang="en-US" sz="1600" i="0" u="none" strike="noStrike" kern="1200" cap="none" spc="0" normalizeH="0" baseline="0" noProof="0" dirty="0">
                <a:ln>
                  <a:noFill/>
                </a:ln>
                <a:solidFill>
                  <a:schemeClr val="tx1">
                    <a:lumMod val="65000"/>
                    <a:lumOff val="35000"/>
                  </a:schemeClr>
                </a:solidFill>
                <a:effectLst/>
                <a:uLnTx/>
                <a:uFillTx/>
                <a:latin typeface="Calibri"/>
                <a:ea typeface="微软雅黑"/>
                <a:cs typeface="+mn-cs"/>
              </a:endParaRPr>
            </a:p>
          </p:txBody>
        </p:sp>
        <p:sp>
          <p:nvSpPr>
            <p:cNvPr id="29" name="矩形 28"/>
            <p:cNvSpPr/>
            <p:nvPr/>
          </p:nvSpPr>
          <p:spPr>
            <a:xfrm>
              <a:off x="8337083" y="3097388"/>
              <a:ext cx="2047040" cy="545998"/>
            </a:xfrm>
            <a:prstGeom prst="rect">
              <a:avLst/>
            </a:prstGeom>
          </p:spPr>
          <p:txBody>
            <a:bodyPr wrap="square">
              <a:spAutoFit/>
            </a:bodyPr>
            <a:lstStyle/>
            <a:p>
              <a:pPr lvl="0" algn="just">
                <a:lnSpc>
                  <a:spcPct val="120000"/>
                </a:lnSpc>
                <a:defRPr/>
              </a:pPr>
              <a:r>
                <a:rPr lang="en-US" altLang="zh-CN" sz="1400" dirty="0"/>
                <a:t>H5</a:t>
              </a:r>
              <a:r>
                <a:rPr lang="zh-CN" altLang="zh-CN" sz="1400" dirty="0"/>
                <a:t>在营销运行方面的优势太多，以至于我只能把他们归结为这一条。通过各种社交产品的病毒式扩散，用户只需简单的打开链接即可达到我们的宣传推广目的</a:t>
              </a:r>
              <a:r>
                <a:rPr lang="zh-CN" altLang="zh-CN" dirty="0"/>
                <a:t>。</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Calibri"/>
                <a:ea typeface="微软雅黑"/>
                <a:cs typeface="+mn-cs"/>
              </a:endParaRPr>
            </a:p>
          </p:txBody>
        </p:sp>
      </p:grpSp>
      <p:grpSp>
        <p:nvGrpSpPr>
          <p:cNvPr id="44" name="组合 43"/>
          <p:cNvGrpSpPr/>
          <p:nvPr/>
        </p:nvGrpSpPr>
        <p:grpSpPr>
          <a:xfrm>
            <a:off x="6408303" y="4570186"/>
            <a:ext cx="4889732" cy="711196"/>
            <a:chOff x="6408303" y="4570186"/>
            <a:chExt cx="4889732" cy="711196"/>
          </a:xfrm>
        </p:grpSpPr>
        <p:sp>
          <p:nvSpPr>
            <p:cNvPr id="15" name="矩形 14"/>
            <p:cNvSpPr/>
            <p:nvPr/>
          </p:nvSpPr>
          <p:spPr>
            <a:xfrm>
              <a:off x="6408303" y="4828267"/>
              <a:ext cx="4889732"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816437" y="4570186"/>
              <a:ext cx="711200" cy="71119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p:cNvSpPr/>
            <p:nvPr/>
          </p:nvSpPr>
          <p:spPr>
            <a:xfrm>
              <a:off x="9083826" y="4570186"/>
              <a:ext cx="711200" cy="71119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Freeform 48"/>
            <p:cNvSpPr>
              <a:spLocks noEditPoints="1"/>
            </p:cNvSpPr>
            <p:nvPr/>
          </p:nvSpPr>
          <p:spPr bwMode="auto">
            <a:xfrm>
              <a:off x="9307276" y="4802923"/>
              <a:ext cx="262216" cy="262216"/>
            </a:xfrm>
            <a:custGeom>
              <a:avLst/>
              <a:gdLst>
                <a:gd name="T0" fmla="*/ 116 w 128"/>
                <a:gd name="T1" fmla="*/ 0 h 128"/>
                <a:gd name="T2" fmla="*/ 12 w 128"/>
                <a:gd name="T3" fmla="*/ 0 h 128"/>
                <a:gd name="T4" fmla="*/ 0 w 128"/>
                <a:gd name="T5" fmla="*/ 12 h 128"/>
                <a:gd name="T6" fmla="*/ 0 w 128"/>
                <a:gd name="T7" fmla="*/ 92 h 128"/>
                <a:gd name="T8" fmla="*/ 12 w 128"/>
                <a:gd name="T9" fmla="*/ 104 h 128"/>
                <a:gd name="T10" fmla="*/ 44 w 128"/>
                <a:gd name="T11" fmla="*/ 104 h 128"/>
                <a:gd name="T12" fmla="*/ 44 w 128"/>
                <a:gd name="T13" fmla="*/ 120 h 128"/>
                <a:gd name="T14" fmla="*/ 40 w 128"/>
                <a:gd name="T15" fmla="*/ 120 h 128"/>
                <a:gd name="T16" fmla="*/ 36 w 128"/>
                <a:gd name="T17" fmla="*/ 124 h 128"/>
                <a:gd name="T18" fmla="*/ 40 w 128"/>
                <a:gd name="T19" fmla="*/ 128 h 128"/>
                <a:gd name="T20" fmla="*/ 88 w 128"/>
                <a:gd name="T21" fmla="*/ 128 h 128"/>
                <a:gd name="T22" fmla="*/ 92 w 128"/>
                <a:gd name="T23" fmla="*/ 124 h 128"/>
                <a:gd name="T24" fmla="*/ 88 w 128"/>
                <a:gd name="T25" fmla="*/ 120 h 128"/>
                <a:gd name="T26" fmla="*/ 84 w 128"/>
                <a:gd name="T27" fmla="*/ 120 h 128"/>
                <a:gd name="T28" fmla="*/ 84 w 128"/>
                <a:gd name="T29" fmla="*/ 104 h 128"/>
                <a:gd name="T30" fmla="*/ 116 w 128"/>
                <a:gd name="T31" fmla="*/ 104 h 128"/>
                <a:gd name="T32" fmla="*/ 128 w 128"/>
                <a:gd name="T33" fmla="*/ 92 h 128"/>
                <a:gd name="T34" fmla="*/ 128 w 128"/>
                <a:gd name="T35" fmla="*/ 12 h 128"/>
                <a:gd name="T36" fmla="*/ 116 w 128"/>
                <a:gd name="T37" fmla="*/ 0 h 128"/>
                <a:gd name="T38" fmla="*/ 76 w 128"/>
                <a:gd name="T39" fmla="*/ 120 h 128"/>
                <a:gd name="T40" fmla="*/ 52 w 128"/>
                <a:gd name="T41" fmla="*/ 120 h 128"/>
                <a:gd name="T42" fmla="*/ 52 w 128"/>
                <a:gd name="T43" fmla="*/ 104 h 128"/>
                <a:gd name="T44" fmla="*/ 76 w 128"/>
                <a:gd name="T45" fmla="*/ 104 h 128"/>
                <a:gd name="T46" fmla="*/ 76 w 128"/>
                <a:gd name="T47" fmla="*/ 120 h 128"/>
                <a:gd name="T48" fmla="*/ 120 w 128"/>
                <a:gd name="T49" fmla="*/ 88 h 128"/>
                <a:gd name="T50" fmla="*/ 112 w 128"/>
                <a:gd name="T51" fmla="*/ 96 h 128"/>
                <a:gd name="T52" fmla="*/ 16 w 128"/>
                <a:gd name="T53" fmla="*/ 96 h 128"/>
                <a:gd name="T54" fmla="*/ 8 w 128"/>
                <a:gd name="T55" fmla="*/ 88 h 128"/>
                <a:gd name="T56" fmla="*/ 8 w 128"/>
                <a:gd name="T57" fmla="*/ 84 h 128"/>
                <a:gd name="T58" fmla="*/ 120 w 128"/>
                <a:gd name="T59" fmla="*/ 84 h 128"/>
                <a:gd name="T60" fmla="*/ 120 w 128"/>
                <a:gd name="T61" fmla="*/ 88 h 128"/>
                <a:gd name="T62" fmla="*/ 120 w 128"/>
                <a:gd name="T63" fmla="*/ 76 h 128"/>
                <a:gd name="T64" fmla="*/ 8 w 128"/>
                <a:gd name="T65" fmla="*/ 76 h 128"/>
                <a:gd name="T66" fmla="*/ 8 w 128"/>
                <a:gd name="T67" fmla="*/ 16 h 128"/>
                <a:gd name="T68" fmla="*/ 16 w 128"/>
                <a:gd name="T69" fmla="*/ 8 h 128"/>
                <a:gd name="T70" fmla="*/ 112 w 128"/>
                <a:gd name="T71" fmla="*/ 8 h 128"/>
                <a:gd name="T72" fmla="*/ 120 w 128"/>
                <a:gd name="T73" fmla="*/ 16 h 128"/>
                <a:gd name="T74" fmla="*/ 120 w 128"/>
                <a:gd name="T75"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6" y="0"/>
                  </a:moveTo>
                  <a:cubicBezTo>
                    <a:pt x="12" y="0"/>
                    <a:pt x="12" y="0"/>
                    <a:pt x="12" y="0"/>
                  </a:cubicBezTo>
                  <a:cubicBezTo>
                    <a:pt x="5" y="0"/>
                    <a:pt x="0" y="5"/>
                    <a:pt x="0" y="12"/>
                  </a:cubicBezTo>
                  <a:cubicBezTo>
                    <a:pt x="0" y="92"/>
                    <a:pt x="0" y="92"/>
                    <a:pt x="0" y="92"/>
                  </a:cubicBezTo>
                  <a:cubicBezTo>
                    <a:pt x="0" y="98"/>
                    <a:pt x="5" y="104"/>
                    <a:pt x="12" y="104"/>
                  </a:cubicBezTo>
                  <a:cubicBezTo>
                    <a:pt x="44" y="104"/>
                    <a:pt x="44" y="104"/>
                    <a:pt x="44" y="104"/>
                  </a:cubicBezTo>
                  <a:cubicBezTo>
                    <a:pt x="44" y="120"/>
                    <a:pt x="44" y="120"/>
                    <a:pt x="44" y="120"/>
                  </a:cubicBezTo>
                  <a:cubicBezTo>
                    <a:pt x="40" y="120"/>
                    <a:pt x="40" y="120"/>
                    <a:pt x="40" y="120"/>
                  </a:cubicBezTo>
                  <a:cubicBezTo>
                    <a:pt x="37" y="120"/>
                    <a:pt x="36" y="122"/>
                    <a:pt x="36" y="124"/>
                  </a:cubicBezTo>
                  <a:cubicBezTo>
                    <a:pt x="36" y="126"/>
                    <a:pt x="37" y="128"/>
                    <a:pt x="40" y="128"/>
                  </a:cubicBezTo>
                  <a:cubicBezTo>
                    <a:pt x="88" y="128"/>
                    <a:pt x="88" y="128"/>
                    <a:pt x="88" y="128"/>
                  </a:cubicBezTo>
                  <a:cubicBezTo>
                    <a:pt x="90" y="128"/>
                    <a:pt x="92" y="126"/>
                    <a:pt x="92" y="124"/>
                  </a:cubicBezTo>
                  <a:cubicBezTo>
                    <a:pt x="92" y="122"/>
                    <a:pt x="90" y="120"/>
                    <a:pt x="88" y="120"/>
                  </a:cubicBezTo>
                  <a:cubicBezTo>
                    <a:pt x="84" y="120"/>
                    <a:pt x="84" y="120"/>
                    <a:pt x="84" y="120"/>
                  </a:cubicBezTo>
                  <a:cubicBezTo>
                    <a:pt x="84" y="104"/>
                    <a:pt x="84" y="104"/>
                    <a:pt x="84" y="104"/>
                  </a:cubicBezTo>
                  <a:cubicBezTo>
                    <a:pt x="116" y="104"/>
                    <a:pt x="116" y="104"/>
                    <a:pt x="116" y="104"/>
                  </a:cubicBezTo>
                  <a:cubicBezTo>
                    <a:pt x="122" y="104"/>
                    <a:pt x="128" y="98"/>
                    <a:pt x="128" y="92"/>
                  </a:cubicBezTo>
                  <a:cubicBezTo>
                    <a:pt x="128" y="12"/>
                    <a:pt x="128" y="12"/>
                    <a:pt x="128" y="12"/>
                  </a:cubicBezTo>
                  <a:cubicBezTo>
                    <a:pt x="128" y="5"/>
                    <a:pt x="122" y="0"/>
                    <a:pt x="116" y="0"/>
                  </a:cubicBezTo>
                  <a:close/>
                  <a:moveTo>
                    <a:pt x="76" y="120"/>
                  </a:moveTo>
                  <a:cubicBezTo>
                    <a:pt x="52" y="120"/>
                    <a:pt x="52" y="120"/>
                    <a:pt x="52" y="120"/>
                  </a:cubicBezTo>
                  <a:cubicBezTo>
                    <a:pt x="52" y="104"/>
                    <a:pt x="52" y="104"/>
                    <a:pt x="52" y="104"/>
                  </a:cubicBezTo>
                  <a:cubicBezTo>
                    <a:pt x="76" y="104"/>
                    <a:pt x="76" y="104"/>
                    <a:pt x="76" y="104"/>
                  </a:cubicBezTo>
                  <a:lnTo>
                    <a:pt x="76" y="120"/>
                  </a:lnTo>
                  <a:close/>
                  <a:moveTo>
                    <a:pt x="120" y="88"/>
                  </a:moveTo>
                  <a:cubicBezTo>
                    <a:pt x="120" y="92"/>
                    <a:pt x="116" y="96"/>
                    <a:pt x="112" y="96"/>
                  </a:cubicBezTo>
                  <a:cubicBezTo>
                    <a:pt x="16" y="96"/>
                    <a:pt x="16" y="96"/>
                    <a:pt x="16" y="96"/>
                  </a:cubicBezTo>
                  <a:cubicBezTo>
                    <a:pt x="11" y="96"/>
                    <a:pt x="8" y="92"/>
                    <a:pt x="8" y="88"/>
                  </a:cubicBezTo>
                  <a:cubicBezTo>
                    <a:pt x="8" y="84"/>
                    <a:pt x="8" y="84"/>
                    <a:pt x="8" y="84"/>
                  </a:cubicBezTo>
                  <a:cubicBezTo>
                    <a:pt x="120" y="84"/>
                    <a:pt x="120" y="84"/>
                    <a:pt x="120" y="84"/>
                  </a:cubicBezTo>
                  <a:lnTo>
                    <a:pt x="120" y="88"/>
                  </a:lnTo>
                  <a:close/>
                  <a:moveTo>
                    <a:pt x="120" y="76"/>
                  </a:moveTo>
                  <a:cubicBezTo>
                    <a:pt x="8" y="76"/>
                    <a:pt x="8" y="76"/>
                    <a:pt x="8" y="76"/>
                  </a:cubicBezTo>
                  <a:cubicBezTo>
                    <a:pt x="8" y="16"/>
                    <a:pt x="8" y="16"/>
                    <a:pt x="8" y="16"/>
                  </a:cubicBezTo>
                  <a:cubicBezTo>
                    <a:pt x="8" y="11"/>
                    <a:pt x="11" y="8"/>
                    <a:pt x="16" y="8"/>
                  </a:cubicBezTo>
                  <a:cubicBezTo>
                    <a:pt x="112" y="8"/>
                    <a:pt x="112" y="8"/>
                    <a:pt x="112" y="8"/>
                  </a:cubicBezTo>
                  <a:cubicBezTo>
                    <a:pt x="116" y="8"/>
                    <a:pt x="120" y="11"/>
                    <a:pt x="120" y="16"/>
                  </a:cubicBezTo>
                  <a:lnTo>
                    <a:pt x="120" y="76"/>
                  </a:ln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2"/>
            <p:cNvSpPr>
              <a:spLocks noEditPoints="1"/>
            </p:cNvSpPr>
            <p:nvPr/>
          </p:nvSpPr>
          <p:spPr bwMode="auto">
            <a:xfrm>
              <a:off x="7041362" y="4774224"/>
              <a:ext cx="261350" cy="262216"/>
            </a:xfrm>
            <a:custGeom>
              <a:avLst/>
              <a:gdLst>
                <a:gd name="T0" fmla="*/ 20 w 128"/>
                <a:gd name="T1" fmla="*/ 0 h 128"/>
                <a:gd name="T2" fmla="*/ 12 w 128"/>
                <a:gd name="T3" fmla="*/ 0 h 128"/>
                <a:gd name="T4" fmla="*/ 0 w 128"/>
                <a:gd name="T5" fmla="*/ 12 h 128"/>
                <a:gd name="T6" fmla="*/ 0 w 128"/>
                <a:gd name="T7" fmla="*/ 116 h 128"/>
                <a:gd name="T8" fmla="*/ 12 w 128"/>
                <a:gd name="T9" fmla="*/ 128 h 128"/>
                <a:gd name="T10" fmla="*/ 20 w 128"/>
                <a:gd name="T11" fmla="*/ 128 h 128"/>
                <a:gd name="T12" fmla="*/ 32 w 128"/>
                <a:gd name="T13" fmla="*/ 116 h 128"/>
                <a:gd name="T14" fmla="*/ 32 w 128"/>
                <a:gd name="T15" fmla="*/ 12 h 128"/>
                <a:gd name="T16" fmla="*/ 20 w 128"/>
                <a:gd name="T17" fmla="*/ 0 h 128"/>
                <a:gd name="T18" fmla="*/ 24 w 128"/>
                <a:gd name="T19" fmla="*/ 112 h 128"/>
                <a:gd name="T20" fmla="*/ 16 w 128"/>
                <a:gd name="T21" fmla="*/ 120 h 128"/>
                <a:gd name="T22" fmla="*/ 8 w 128"/>
                <a:gd name="T23" fmla="*/ 112 h 128"/>
                <a:gd name="T24" fmla="*/ 8 w 128"/>
                <a:gd name="T25" fmla="*/ 16 h 128"/>
                <a:gd name="T26" fmla="*/ 16 w 128"/>
                <a:gd name="T27" fmla="*/ 8 h 128"/>
                <a:gd name="T28" fmla="*/ 24 w 128"/>
                <a:gd name="T29" fmla="*/ 16 h 128"/>
                <a:gd name="T30" fmla="*/ 24 w 128"/>
                <a:gd name="T31" fmla="*/ 112 h 128"/>
                <a:gd name="T32" fmla="*/ 116 w 128"/>
                <a:gd name="T33" fmla="*/ 24 h 128"/>
                <a:gd name="T34" fmla="*/ 108 w 128"/>
                <a:gd name="T35" fmla="*/ 24 h 128"/>
                <a:gd name="T36" fmla="*/ 96 w 128"/>
                <a:gd name="T37" fmla="*/ 36 h 128"/>
                <a:gd name="T38" fmla="*/ 96 w 128"/>
                <a:gd name="T39" fmla="*/ 116 h 128"/>
                <a:gd name="T40" fmla="*/ 108 w 128"/>
                <a:gd name="T41" fmla="*/ 128 h 128"/>
                <a:gd name="T42" fmla="*/ 116 w 128"/>
                <a:gd name="T43" fmla="*/ 128 h 128"/>
                <a:gd name="T44" fmla="*/ 128 w 128"/>
                <a:gd name="T45" fmla="*/ 116 h 128"/>
                <a:gd name="T46" fmla="*/ 128 w 128"/>
                <a:gd name="T47" fmla="*/ 36 h 128"/>
                <a:gd name="T48" fmla="*/ 116 w 128"/>
                <a:gd name="T49" fmla="*/ 24 h 128"/>
                <a:gd name="T50" fmla="*/ 120 w 128"/>
                <a:gd name="T51" fmla="*/ 112 h 128"/>
                <a:gd name="T52" fmla="*/ 112 w 128"/>
                <a:gd name="T53" fmla="*/ 120 h 128"/>
                <a:gd name="T54" fmla="*/ 104 w 128"/>
                <a:gd name="T55" fmla="*/ 112 h 128"/>
                <a:gd name="T56" fmla="*/ 104 w 128"/>
                <a:gd name="T57" fmla="*/ 40 h 128"/>
                <a:gd name="T58" fmla="*/ 112 w 128"/>
                <a:gd name="T59" fmla="*/ 32 h 128"/>
                <a:gd name="T60" fmla="*/ 120 w 128"/>
                <a:gd name="T61" fmla="*/ 40 h 128"/>
                <a:gd name="T62" fmla="*/ 120 w 128"/>
                <a:gd name="T63" fmla="*/ 112 h 128"/>
                <a:gd name="T64" fmla="*/ 68 w 128"/>
                <a:gd name="T65" fmla="*/ 48 h 128"/>
                <a:gd name="T66" fmla="*/ 60 w 128"/>
                <a:gd name="T67" fmla="*/ 48 h 128"/>
                <a:gd name="T68" fmla="*/ 48 w 128"/>
                <a:gd name="T69" fmla="*/ 60 h 128"/>
                <a:gd name="T70" fmla="*/ 48 w 128"/>
                <a:gd name="T71" fmla="*/ 116 h 128"/>
                <a:gd name="T72" fmla="*/ 60 w 128"/>
                <a:gd name="T73" fmla="*/ 128 h 128"/>
                <a:gd name="T74" fmla="*/ 68 w 128"/>
                <a:gd name="T75" fmla="*/ 128 h 128"/>
                <a:gd name="T76" fmla="*/ 80 w 128"/>
                <a:gd name="T77" fmla="*/ 116 h 128"/>
                <a:gd name="T78" fmla="*/ 80 w 128"/>
                <a:gd name="T79" fmla="*/ 60 h 128"/>
                <a:gd name="T80" fmla="*/ 68 w 128"/>
                <a:gd name="T81" fmla="*/ 48 h 128"/>
                <a:gd name="T82" fmla="*/ 72 w 128"/>
                <a:gd name="T83" fmla="*/ 112 h 128"/>
                <a:gd name="T84" fmla="*/ 64 w 128"/>
                <a:gd name="T85" fmla="*/ 120 h 128"/>
                <a:gd name="T86" fmla="*/ 56 w 128"/>
                <a:gd name="T87" fmla="*/ 112 h 128"/>
                <a:gd name="T88" fmla="*/ 56 w 128"/>
                <a:gd name="T89" fmla="*/ 64 h 128"/>
                <a:gd name="T90" fmla="*/ 64 w 128"/>
                <a:gd name="T91" fmla="*/ 56 h 128"/>
                <a:gd name="T92" fmla="*/ 72 w 128"/>
                <a:gd name="T93" fmla="*/ 64 h 128"/>
                <a:gd name="T94" fmla="*/ 72 w 128"/>
                <a:gd name="T9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20" y="0"/>
                  </a:moveTo>
                  <a:cubicBezTo>
                    <a:pt x="12" y="0"/>
                    <a:pt x="12" y="0"/>
                    <a:pt x="12" y="0"/>
                  </a:cubicBezTo>
                  <a:cubicBezTo>
                    <a:pt x="5" y="0"/>
                    <a:pt x="0" y="5"/>
                    <a:pt x="0" y="12"/>
                  </a:cubicBezTo>
                  <a:cubicBezTo>
                    <a:pt x="0" y="116"/>
                    <a:pt x="0" y="116"/>
                    <a:pt x="0" y="116"/>
                  </a:cubicBezTo>
                  <a:cubicBezTo>
                    <a:pt x="0" y="123"/>
                    <a:pt x="5" y="128"/>
                    <a:pt x="12" y="128"/>
                  </a:cubicBezTo>
                  <a:cubicBezTo>
                    <a:pt x="20" y="128"/>
                    <a:pt x="20" y="128"/>
                    <a:pt x="20" y="128"/>
                  </a:cubicBezTo>
                  <a:cubicBezTo>
                    <a:pt x="27" y="128"/>
                    <a:pt x="32" y="123"/>
                    <a:pt x="32" y="116"/>
                  </a:cubicBezTo>
                  <a:cubicBezTo>
                    <a:pt x="32" y="12"/>
                    <a:pt x="32" y="12"/>
                    <a:pt x="32" y="12"/>
                  </a:cubicBezTo>
                  <a:cubicBezTo>
                    <a:pt x="32" y="5"/>
                    <a:pt x="27" y="0"/>
                    <a:pt x="20" y="0"/>
                  </a:cubicBezTo>
                  <a:close/>
                  <a:moveTo>
                    <a:pt x="24" y="112"/>
                  </a:moveTo>
                  <a:cubicBezTo>
                    <a:pt x="24" y="116"/>
                    <a:pt x="20" y="120"/>
                    <a:pt x="16" y="120"/>
                  </a:cubicBezTo>
                  <a:cubicBezTo>
                    <a:pt x="12" y="120"/>
                    <a:pt x="8" y="116"/>
                    <a:pt x="8" y="112"/>
                  </a:cubicBezTo>
                  <a:cubicBezTo>
                    <a:pt x="8" y="16"/>
                    <a:pt x="8" y="16"/>
                    <a:pt x="8" y="16"/>
                  </a:cubicBezTo>
                  <a:cubicBezTo>
                    <a:pt x="8" y="12"/>
                    <a:pt x="12" y="8"/>
                    <a:pt x="16" y="8"/>
                  </a:cubicBezTo>
                  <a:cubicBezTo>
                    <a:pt x="20" y="8"/>
                    <a:pt x="24" y="12"/>
                    <a:pt x="24" y="16"/>
                  </a:cubicBezTo>
                  <a:lnTo>
                    <a:pt x="24" y="112"/>
                  </a:lnTo>
                  <a:close/>
                  <a:moveTo>
                    <a:pt x="116" y="24"/>
                  </a:moveTo>
                  <a:cubicBezTo>
                    <a:pt x="108" y="24"/>
                    <a:pt x="108" y="24"/>
                    <a:pt x="108" y="24"/>
                  </a:cubicBezTo>
                  <a:cubicBezTo>
                    <a:pt x="101" y="24"/>
                    <a:pt x="96" y="29"/>
                    <a:pt x="96" y="36"/>
                  </a:cubicBezTo>
                  <a:cubicBezTo>
                    <a:pt x="96" y="116"/>
                    <a:pt x="96" y="116"/>
                    <a:pt x="96" y="116"/>
                  </a:cubicBezTo>
                  <a:cubicBezTo>
                    <a:pt x="96" y="123"/>
                    <a:pt x="101" y="128"/>
                    <a:pt x="108" y="128"/>
                  </a:cubicBezTo>
                  <a:cubicBezTo>
                    <a:pt x="116" y="128"/>
                    <a:pt x="116" y="128"/>
                    <a:pt x="116" y="128"/>
                  </a:cubicBezTo>
                  <a:cubicBezTo>
                    <a:pt x="123" y="128"/>
                    <a:pt x="128" y="123"/>
                    <a:pt x="128" y="116"/>
                  </a:cubicBezTo>
                  <a:cubicBezTo>
                    <a:pt x="128" y="36"/>
                    <a:pt x="128" y="36"/>
                    <a:pt x="128" y="36"/>
                  </a:cubicBezTo>
                  <a:cubicBezTo>
                    <a:pt x="128" y="29"/>
                    <a:pt x="123" y="24"/>
                    <a:pt x="116" y="24"/>
                  </a:cubicBezTo>
                  <a:close/>
                  <a:moveTo>
                    <a:pt x="120" y="112"/>
                  </a:moveTo>
                  <a:cubicBezTo>
                    <a:pt x="120" y="116"/>
                    <a:pt x="116" y="120"/>
                    <a:pt x="112" y="120"/>
                  </a:cubicBezTo>
                  <a:cubicBezTo>
                    <a:pt x="108" y="120"/>
                    <a:pt x="104" y="116"/>
                    <a:pt x="104" y="112"/>
                  </a:cubicBezTo>
                  <a:cubicBezTo>
                    <a:pt x="104" y="40"/>
                    <a:pt x="104" y="40"/>
                    <a:pt x="104" y="40"/>
                  </a:cubicBezTo>
                  <a:cubicBezTo>
                    <a:pt x="104" y="36"/>
                    <a:pt x="108" y="32"/>
                    <a:pt x="112" y="32"/>
                  </a:cubicBezTo>
                  <a:cubicBezTo>
                    <a:pt x="116" y="32"/>
                    <a:pt x="120" y="36"/>
                    <a:pt x="120" y="40"/>
                  </a:cubicBezTo>
                  <a:lnTo>
                    <a:pt x="120" y="112"/>
                  </a:lnTo>
                  <a:close/>
                  <a:moveTo>
                    <a:pt x="68" y="48"/>
                  </a:moveTo>
                  <a:cubicBezTo>
                    <a:pt x="60" y="48"/>
                    <a:pt x="60" y="48"/>
                    <a:pt x="60" y="48"/>
                  </a:cubicBezTo>
                  <a:cubicBezTo>
                    <a:pt x="53" y="48"/>
                    <a:pt x="48" y="53"/>
                    <a:pt x="48" y="60"/>
                  </a:cubicBezTo>
                  <a:cubicBezTo>
                    <a:pt x="48" y="116"/>
                    <a:pt x="48" y="116"/>
                    <a:pt x="48" y="116"/>
                  </a:cubicBezTo>
                  <a:cubicBezTo>
                    <a:pt x="48" y="123"/>
                    <a:pt x="53" y="128"/>
                    <a:pt x="60" y="128"/>
                  </a:cubicBezTo>
                  <a:cubicBezTo>
                    <a:pt x="68" y="128"/>
                    <a:pt x="68" y="128"/>
                    <a:pt x="68" y="128"/>
                  </a:cubicBezTo>
                  <a:cubicBezTo>
                    <a:pt x="75" y="128"/>
                    <a:pt x="80" y="123"/>
                    <a:pt x="80" y="116"/>
                  </a:cubicBezTo>
                  <a:cubicBezTo>
                    <a:pt x="80" y="60"/>
                    <a:pt x="80" y="60"/>
                    <a:pt x="80" y="60"/>
                  </a:cubicBezTo>
                  <a:cubicBezTo>
                    <a:pt x="80" y="53"/>
                    <a:pt x="75" y="48"/>
                    <a:pt x="68" y="48"/>
                  </a:cubicBezTo>
                  <a:close/>
                  <a:moveTo>
                    <a:pt x="72" y="112"/>
                  </a:moveTo>
                  <a:cubicBezTo>
                    <a:pt x="72" y="116"/>
                    <a:pt x="68" y="120"/>
                    <a:pt x="64" y="120"/>
                  </a:cubicBezTo>
                  <a:cubicBezTo>
                    <a:pt x="60" y="120"/>
                    <a:pt x="56" y="116"/>
                    <a:pt x="56" y="112"/>
                  </a:cubicBezTo>
                  <a:cubicBezTo>
                    <a:pt x="56" y="64"/>
                    <a:pt x="56" y="64"/>
                    <a:pt x="56" y="64"/>
                  </a:cubicBezTo>
                  <a:cubicBezTo>
                    <a:pt x="56" y="60"/>
                    <a:pt x="60" y="56"/>
                    <a:pt x="64" y="56"/>
                  </a:cubicBezTo>
                  <a:cubicBezTo>
                    <a:pt x="68" y="56"/>
                    <a:pt x="72" y="60"/>
                    <a:pt x="72" y="64"/>
                  </a:cubicBezTo>
                  <a:lnTo>
                    <a:pt x="72" y="112"/>
                  </a:ln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p:cNvGrpSpPr/>
          <p:nvPr/>
        </p:nvGrpSpPr>
        <p:grpSpPr>
          <a:xfrm>
            <a:off x="7151012" y="5294082"/>
            <a:ext cx="2109818" cy="1506625"/>
            <a:chOff x="7151012" y="5294082"/>
            <a:chExt cx="2109818" cy="1506625"/>
          </a:xfrm>
        </p:grpSpPr>
        <p:sp>
          <p:nvSpPr>
            <p:cNvPr id="32" name="矩形 31"/>
            <p:cNvSpPr/>
            <p:nvPr/>
          </p:nvSpPr>
          <p:spPr>
            <a:xfrm>
              <a:off x="7151013" y="5623846"/>
              <a:ext cx="1954440" cy="1176861"/>
            </a:xfrm>
            <a:prstGeom prst="rect">
              <a:avLst/>
            </a:prstGeom>
          </p:spPr>
          <p:txBody>
            <a:bodyPr wrap="square">
              <a:spAutoFit/>
            </a:bodyPr>
            <a:lstStyle/>
            <a:p>
              <a:pPr lvl="0" algn="just">
                <a:lnSpc>
                  <a:spcPct val="120000"/>
                </a:lnSpc>
                <a:defRPr/>
              </a:pPr>
              <a:r>
                <a:rPr lang="en-US" altLang="zh-CN" sz="1400" dirty="0"/>
                <a:t>H5</a:t>
              </a:r>
              <a:r>
                <a:rPr lang="zh-CN" altLang="zh-CN" sz="1400" dirty="0"/>
                <a:t>团队可以直接从</a:t>
              </a:r>
              <a:r>
                <a:rPr lang="en-US" altLang="zh-CN" sz="1400" dirty="0"/>
                <a:t>pc</a:t>
              </a:r>
              <a:r>
                <a:rPr lang="zh-CN" altLang="zh-CN" sz="1400" dirty="0"/>
                <a:t>前端团队演变过来，甚至后端开发兼职</a:t>
              </a:r>
              <a:r>
                <a:rPr lang="en-US" altLang="zh-CN" sz="1400" dirty="0"/>
                <a:t>H5</a:t>
              </a:r>
              <a:r>
                <a:rPr lang="zh-CN" altLang="zh-CN" sz="1400" dirty="0"/>
                <a:t>的例子并不是没有</a:t>
              </a:r>
              <a:r>
                <a:rPr lang="zh-CN" altLang="zh-CN" dirty="0"/>
                <a:t>。</a:t>
              </a:r>
              <a:endParaRPr kumimoji="0" lang="zh-CN" altLang="en-US" sz="1200" b="0" i="0" u="none" strike="noStrike" kern="1200" cap="none" spc="0" normalizeH="0" baseline="0" noProof="0" dirty="0">
                <a:ln>
                  <a:noFill/>
                </a:ln>
                <a:solidFill>
                  <a:prstClr val="black">
                    <a:lumMod val="50000"/>
                    <a:lumOff val="50000"/>
                  </a:prstClr>
                </a:solidFill>
                <a:effectLst/>
                <a:uLnTx/>
                <a:uFillTx/>
                <a:latin typeface="Calibri"/>
                <a:ea typeface="微软雅黑"/>
                <a:cs typeface="+mn-cs"/>
              </a:endParaRPr>
            </a:p>
          </p:txBody>
        </p:sp>
        <p:sp>
          <p:nvSpPr>
            <p:cNvPr id="33" name="矩形 32"/>
            <p:cNvSpPr/>
            <p:nvPr/>
          </p:nvSpPr>
          <p:spPr>
            <a:xfrm>
              <a:off x="7151012" y="5294082"/>
              <a:ext cx="2109818" cy="401264"/>
            </a:xfrm>
            <a:prstGeom prst="rect">
              <a:avLst/>
            </a:prstGeom>
          </p:spPr>
          <p:txBody>
            <a:bodyPr wrap="square">
              <a:spAutoFit/>
            </a:bodyPr>
            <a:lstStyle/>
            <a:p>
              <a:pPr lvl="0" algn="just">
                <a:lnSpc>
                  <a:spcPct val="120000"/>
                </a:lnSpc>
                <a:defRPr/>
              </a:pPr>
              <a:r>
                <a:rPr lang="zh-CN" altLang="zh-CN" b="1" dirty="0"/>
                <a:t>开发成本低</a:t>
              </a:r>
              <a:endParaRPr kumimoji="0" lang="zh-CN" altLang="en-US" sz="1600" i="0" u="none" strike="noStrike" kern="1200" cap="none" spc="0" normalizeH="0" baseline="0" noProof="0" dirty="0">
                <a:ln>
                  <a:noFill/>
                </a:ln>
                <a:solidFill>
                  <a:schemeClr val="tx1">
                    <a:lumMod val="65000"/>
                    <a:lumOff val="35000"/>
                  </a:schemeClr>
                </a:solidFill>
                <a:effectLst/>
                <a:uLnTx/>
                <a:uFillTx/>
                <a:latin typeface="Calibri"/>
                <a:ea typeface="微软雅黑"/>
                <a:cs typeface="+mn-cs"/>
              </a:endParaRPr>
            </a:p>
          </p:txBody>
        </p:sp>
      </p:grpSp>
      <p:grpSp>
        <p:nvGrpSpPr>
          <p:cNvPr id="42" name="组合 41"/>
          <p:cNvGrpSpPr/>
          <p:nvPr/>
        </p:nvGrpSpPr>
        <p:grpSpPr>
          <a:xfrm>
            <a:off x="4815803" y="1422401"/>
            <a:ext cx="5159834" cy="711196"/>
            <a:chOff x="4815803" y="1422401"/>
            <a:chExt cx="5159834" cy="711196"/>
          </a:xfrm>
        </p:grpSpPr>
        <p:sp>
          <p:nvSpPr>
            <p:cNvPr id="8" name="矩形 7"/>
            <p:cNvSpPr/>
            <p:nvPr/>
          </p:nvSpPr>
          <p:spPr>
            <a:xfrm>
              <a:off x="5079637" y="1632857"/>
              <a:ext cx="4896000"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815803" y="1422401"/>
              <a:ext cx="711200" cy="71119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p:cNvSpPr/>
            <p:nvPr/>
          </p:nvSpPr>
          <p:spPr>
            <a:xfrm>
              <a:off x="7385523" y="1422401"/>
              <a:ext cx="711200" cy="71119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Freeform 73"/>
            <p:cNvSpPr>
              <a:spLocks noEditPoints="1"/>
            </p:cNvSpPr>
            <p:nvPr/>
          </p:nvSpPr>
          <p:spPr bwMode="auto">
            <a:xfrm>
              <a:off x="7610448" y="1654569"/>
              <a:ext cx="261350" cy="262216"/>
            </a:xfrm>
            <a:custGeom>
              <a:avLst/>
              <a:gdLst>
                <a:gd name="T0" fmla="*/ 36 w 128"/>
                <a:gd name="T1" fmla="*/ 44 h 128"/>
                <a:gd name="T2" fmla="*/ 92 w 128"/>
                <a:gd name="T3" fmla="*/ 44 h 128"/>
                <a:gd name="T4" fmla="*/ 96 w 128"/>
                <a:gd name="T5" fmla="*/ 40 h 128"/>
                <a:gd name="T6" fmla="*/ 92 w 128"/>
                <a:gd name="T7" fmla="*/ 36 h 128"/>
                <a:gd name="T8" fmla="*/ 36 w 128"/>
                <a:gd name="T9" fmla="*/ 36 h 128"/>
                <a:gd name="T10" fmla="*/ 32 w 128"/>
                <a:gd name="T11" fmla="*/ 40 h 128"/>
                <a:gd name="T12" fmla="*/ 36 w 128"/>
                <a:gd name="T13" fmla="*/ 44 h 128"/>
                <a:gd name="T14" fmla="*/ 100 w 128"/>
                <a:gd name="T15" fmla="*/ 56 h 128"/>
                <a:gd name="T16" fmla="*/ 96 w 128"/>
                <a:gd name="T17" fmla="*/ 52 h 128"/>
                <a:gd name="T18" fmla="*/ 32 w 128"/>
                <a:gd name="T19" fmla="*/ 52 h 128"/>
                <a:gd name="T20" fmla="*/ 28 w 128"/>
                <a:gd name="T21" fmla="*/ 56 h 128"/>
                <a:gd name="T22" fmla="*/ 32 w 128"/>
                <a:gd name="T23" fmla="*/ 60 h 128"/>
                <a:gd name="T24" fmla="*/ 96 w 128"/>
                <a:gd name="T25" fmla="*/ 60 h 128"/>
                <a:gd name="T26" fmla="*/ 100 w 128"/>
                <a:gd name="T27" fmla="*/ 56 h 128"/>
                <a:gd name="T28" fmla="*/ 108 w 128"/>
                <a:gd name="T29" fmla="*/ 8 h 128"/>
                <a:gd name="T30" fmla="*/ 100 w 128"/>
                <a:gd name="T31" fmla="*/ 0 h 128"/>
                <a:gd name="T32" fmla="*/ 24 w 128"/>
                <a:gd name="T33" fmla="*/ 0 h 128"/>
                <a:gd name="T34" fmla="*/ 16 w 128"/>
                <a:gd name="T35" fmla="*/ 8 h 128"/>
                <a:gd name="T36" fmla="*/ 0 w 128"/>
                <a:gd name="T37" fmla="*/ 76 h 128"/>
                <a:gd name="T38" fmla="*/ 0 w 128"/>
                <a:gd name="T39" fmla="*/ 116 h 128"/>
                <a:gd name="T40" fmla="*/ 12 w 128"/>
                <a:gd name="T41" fmla="*/ 128 h 128"/>
                <a:gd name="T42" fmla="*/ 116 w 128"/>
                <a:gd name="T43" fmla="*/ 128 h 128"/>
                <a:gd name="T44" fmla="*/ 128 w 128"/>
                <a:gd name="T45" fmla="*/ 116 h 128"/>
                <a:gd name="T46" fmla="*/ 128 w 128"/>
                <a:gd name="T47" fmla="*/ 76 h 128"/>
                <a:gd name="T48" fmla="*/ 108 w 128"/>
                <a:gd name="T49" fmla="*/ 8 h 128"/>
                <a:gd name="T50" fmla="*/ 24 w 128"/>
                <a:gd name="T51" fmla="*/ 12 h 128"/>
                <a:gd name="T52" fmla="*/ 28 w 128"/>
                <a:gd name="T53" fmla="*/ 8 h 128"/>
                <a:gd name="T54" fmla="*/ 96 w 128"/>
                <a:gd name="T55" fmla="*/ 8 h 128"/>
                <a:gd name="T56" fmla="*/ 100 w 128"/>
                <a:gd name="T57" fmla="*/ 12 h 128"/>
                <a:gd name="T58" fmla="*/ 119 w 128"/>
                <a:gd name="T59" fmla="*/ 72 h 128"/>
                <a:gd name="T60" fmla="*/ 92 w 128"/>
                <a:gd name="T61" fmla="*/ 72 h 128"/>
                <a:gd name="T62" fmla="*/ 88 w 128"/>
                <a:gd name="T63" fmla="*/ 72 h 128"/>
                <a:gd name="T64" fmla="*/ 84 w 128"/>
                <a:gd name="T65" fmla="*/ 76 h 128"/>
                <a:gd name="T66" fmla="*/ 84 w 128"/>
                <a:gd name="T67" fmla="*/ 88 h 128"/>
                <a:gd name="T68" fmla="*/ 80 w 128"/>
                <a:gd name="T69" fmla="*/ 92 h 128"/>
                <a:gd name="T70" fmla="*/ 48 w 128"/>
                <a:gd name="T71" fmla="*/ 92 h 128"/>
                <a:gd name="T72" fmla="*/ 44 w 128"/>
                <a:gd name="T73" fmla="*/ 88 h 128"/>
                <a:gd name="T74" fmla="*/ 44 w 128"/>
                <a:gd name="T75" fmla="*/ 76 h 128"/>
                <a:gd name="T76" fmla="*/ 40 w 128"/>
                <a:gd name="T77" fmla="*/ 72 h 128"/>
                <a:gd name="T78" fmla="*/ 36 w 128"/>
                <a:gd name="T79" fmla="*/ 72 h 128"/>
                <a:gd name="T80" fmla="*/ 9 w 128"/>
                <a:gd name="T81" fmla="*/ 72 h 128"/>
                <a:gd name="T82" fmla="*/ 24 w 128"/>
                <a:gd name="T83" fmla="*/ 12 h 128"/>
                <a:gd name="T84" fmla="*/ 120 w 128"/>
                <a:gd name="T85" fmla="*/ 112 h 128"/>
                <a:gd name="T86" fmla="*/ 112 w 128"/>
                <a:gd name="T87" fmla="*/ 120 h 128"/>
                <a:gd name="T88" fmla="*/ 16 w 128"/>
                <a:gd name="T89" fmla="*/ 120 h 128"/>
                <a:gd name="T90" fmla="*/ 8 w 128"/>
                <a:gd name="T91" fmla="*/ 112 h 128"/>
                <a:gd name="T92" fmla="*/ 8 w 128"/>
                <a:gd name="T93" fmla="*/ 80 h 128"/>
                <a:gd name="T94" fmla="*/ 36 w 128"/>
                <a:gd name="T95" fmla="*/ 80 h 128"/>
                <a:gd name="T96" fmla="*/ 36 w 128"/>
                <a:gd name="T97" fmla="*/ 92 h 128"/>
                <a:gd name="T98" fmla="*/ 44 w 128"/>
                <a:gd name="T99" fmla="*/ 100 h 128"/>
                <a:gd name="T100" fmla="*/ 84 w 128"/>
                <a:gd name="T101" fmla="*/ 100 h 128"/>
                <a:gd name="T102" fmla="*/ 92 w 128"/>
                <a:gd name="T103" fmla="*/ 92 h 128"/>
                <a:gd name="T104" fmla="*/ 92 w 128"/>
                <a:gd name="T105" fmla="*/ 80 h 128"/>
                <a:gd name="T106" fmla="*/ 120 w 128"/>
                <a:gd name="T107" fmla="*/ 80 h 128"/>
                <a:gd name="T108" fmla="*/ 120 w 128"/>
                <a:gd name="T109" fmla="*/ 112 h 128"/>
                <a:gd name="T110" fmla="*/ 40 w 128"/>
                <a:gd name="T111" fmla="*/ 28 h 128"/>
                <a:gd name="T112" fmla="*/ 88 w 128"/>
                <a:gd name="T113" fmla="*/ 28 h 128"/>
                <a:gd name="T114" fmla="*/ 92 w 128"/>
                <a:gd name="T115" fmla="*/ 24 h 128"/>
                <a:gd name="T116" fmla="*/ 88 w 128"/>
                <a:gd name="T117" fmla="*/ 20 h 128"/>
                <a:gd name="T118" fmla="*/ 40 w 128"/>
                <a:gd name="T119" fmla="*/ 20 h 128"/>
                <a:gd name="T120" fmla="*/ 36 w 128"/>
                <a:gd name="T121" fmla="*/ 24 h 128"/>
                <a:gd name="T122" fmla="*/ 40 w 128"/>
                <a:gd name="T123"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36" y="44"/>
                  </a:moveTo>
                  <a:cubicBezTo>
                    <a:pt x="92" y="44"/>
                    <a:pt x="92" y="44"/>
                    <a:pt x="92" y="44"/>
                  </a:cubicBezTo>
                  <a:cubicBezTo>
                    <a:pt x="94" y="44"/>
                    <a:pt x="96" y="42"/>
                    <a:pt x="96" y="40"/>
                  </a:cubicBezTo>
                  <a:cubicBezTo>
                    <a:pt x="96" y="38"/>
                    <a:pt x="94" y="36"/>
                    <a:pt x="92" y="36"/>
                  </a:cubicBezTo>
                  <a:cubicBezTo>
                    <a:pt x="36" y="36"/>
                    <a:pt x="36" y="36"/>
                    <a:pt x="36" y="36"/>
                  </a:cubicBezTo>
                  <a:cubicBezTo>
                    <a:pt x="34" y="36"/>
                    <a:pt x="32" y="38"/>
                    <a:pt x="32" y="40"/>
                  </a:cubicBezTo>
                  <a:cubicBezTo>
                    <a:pt x="32" y="42"/>
                    <a:pt x="34" y="44"/>
                    <a:pt x="36" y="44"/>
                  </a:cubicBezTo>
                  <a:close/>
                  <a:moveTo>
                    <a:pt x="100" y="56"/>
                  </a:moveTo>
                  <a:cubicBezTo>
                    <a:pt x="100" y="54"/>
                    <a:pt x="98" y="52"/>
                    <a:pt x="96" y="52"/>
                  </a:cubicBezTo>
                  <a:cubicBezTo>
                    <a:pt x="32" y="52"/>
                    <a:pt x="32" y="52"/>
                    <a:pt x="32" y="52"/>
                  </a:cubicBezTo>
                  <a:cubicBezTo>
                    <a:pt x="30" y="52"/>
                    <a:pt x="28" y="54"/>
                    <a:pt x="28" y="56"/>
                  </a:cubicBezTo>
                  <a:cubicBezTo>
                    <a:pt x="28" y="58"/>
                    <a:pt x="30" y="60"/>
                    <a:pt x="32" y="60"/>
                  </a:cubicBezTo>
                  <a:cubicBezTo>
                    <a:pt x="96" y="60"/>
                    <a:pt x="96" y="60"/>
                    <a:pt x="96" y="60"/>
                  </a:cubicBezTo>
                  <a:cubicBezTo>
                    <a:pt x="98" y="60"/>
                    <a:pt x="100" y="58"/>
                    <a:pt x="100" y="56"/>
                  </a:cubicBezTo>
                  <a:close/>
                  <a:moveTo>
                    <a:pt x="108" y="8"/>
                  </a:moveTo>
                  <a:cubicBezTo>
                    <a:pt x="107" y="5"/>
                    <a:pt x="104" y="0"/>
                    <a:pt x="100" y="0"/>
                  </a:cubicBezTo>
                  <a:cubicBezTo>
                    <a:pt x="24" y="0"/>
                    <a:pt x="24" y="0"/>
                    <a:pt x="24" y="0"/>
                  </a:cubicBezTo>
                  <a:cubicBezTo>
                    <a:pt x="20" y="0"/>
                    <a:pt x="17" y="5"/>
                    <a:pt x="16" y="8"/>
                  </a:cubicBezTo>
                  <a:cubicBezTo>
                    <a:pt x="0" y="76"/>
                    <a:pt x="0" y="76"/>
                    <a:pt x="0" y="76"/>
                  </a:cubicBezTo>
                  <a:cubicBezTo>
                    <a:pt x="0" y="116"/>
                    <a:pt x="0" y="116"/>
                    <a:pt x="0" y="116"/>
                  </a:cubicBezTo>
                  <a:cubicBezTo>
                    <a:pt x="0" y="123"/>
                    <a:pt x="5" y="128"/>
                    <a:pt x="12" y="128"/>
                  </a:cubicBezTo>
                  <a:cubicBezTo>
                    <a:pt x="116" y="128"/>
                    <a:pt x="116" y="128"/>
                    <a:pt x="116" y="128"/>
                  </a:cubicBezTo>
                  <a:cubicBezTo>
                    <a:pt x="123" y="128"/>
                    <a:pt x="128" y="123"/>
                    <a:pt x="128" y="116"/>
                  </a:cubicBezTo>
                  <a:cubicBezTo>
                    <a:pt x="128" y="76"/>
                    <a:pt x="128" y="76"/>
                    <a:pt x="128" y="76"/>
                  </a:cubicBezTo>
                  <a:lnTo>
                    <a:pt x="108" y="8"/>
                  </a:lnTo>
                  <a:close/>
                  <a:moveTo>
                    <a:pt x="24" y="12"/>
                  </a:moveTo>
                  <a:cubicBezTo>
                    <a:pt x="24" y="10"/>
                    <a:pt x="26" y="8"/>
                    <a:pt x="28" y="8"/>
                  </a:cubicBezTo>
                  <a:cubicBezTo>
                    <a:pt x="96" y="8"/>
                    <a:pt x="96" y="8"/>
                    <a:pt x="96" y="8"/>
                  </a:cubicBezTo>
                  <a:cubicBezTo>
                    <a:pt x="98" y="8"/>
                    <a:pt x="100" y="10"/>
                    <a:pt x="100" y="12"/>
                  </a:cubicBezTo>
                  <a:cubicBezTo>
                    <a:pt x="119" y="72"/>
                    <a:pt x="119" y="72"/>
                    <a:pt x="119" y="72"/>
                  </a:cubicBezTo>
                  <a:cubicBezTo>
                    <a:pt x="92" y="72"/>
                    <a:pt x="92" y="72"/>
                    <a:pt x="92" y="72"/>
                  </a:cubicBezTo>
                  <a:cubicBezTo>
                    <a:pt x="88" y="72"/>
                    <a:pt x="88" y="72"/>
                    <a:pt x="88" y="72"/>
                  </a:cubicBezTo>
                  <a:cubicBezTo>
                    <a:pt x="84" y="72"/>
                    <a:pt x="84" y="76"/>
                    <a:pt x="84" y="76"/>
                  </a:cubicBezTo>
                  <a:cubicBezTo>
                    <a:pt x="84" y="88"/>
                    <a:pt x="84" y="88"/>
                    <a:pt x="84" y="88"/>
                  </a:cubicBezTo>
                  <a:cubicBezTo>
                    <a:pt x="84" y="90"/>
                    <a:pt x="82" y="92"/>
                    <a:pt x="80" y="92"/>
                  </a:cubicBezTo>
                  <a:cubicBezTo>
                    <a:pt x="48" y="92"/>
                    <a:pt x="48" y="92"/>
                    <a:pt x="48" y="92"/>
                  </a:cubicBezTo>
                  <a:cubicBezTo>
                    <a:pt x="46" y="92"/>
                    <a:pt x="44" y="90"/>
                    <a:pt x="44" y="88"/>
                  </a:cubicBezTo>
                  <a:cubicBezTo>
                    <a:pt x="44" y="76"/>
                    <a:pt x="44" y="76"/>
                    <a:pt x="44" y="76"/>
                  </a:cubicBezTo>
                  <a:cubicBezTo>
                    <a:pt x="44" y="76"/>
                    <a:pt x="44" y="72"/>
                    <a:pt x="40" y="72"/>
                  </a:cubicBezTo>
                  <a:cubicBezTo>
                    <a:pt x="36" y="72"/>
                    <a:pt x="36" y="72"/>
                    <a:pt x="36" y="72"/>
                  </a:cubicBezTo>
                  <a:cubicBezTo>
                    <a:pt x="9" y="72"/>
                    <a:pt x="9" y="72"/>
                    <a:pt x="9" y="72"/>
                  </a:cubicBezTo>
                  <a:lnTo>
                    <a:pt x="24" y="12"/>
                  </a:lnTo>
                  <a:close/>
                  <a:moveTo>
                    <a:pt x="120" y="112"/>
                  </a:moveTo>
                  <a:cubicBezTo>
                    <a:pt x="120" y="116"/>
                    <a:pt x="116" y="120"/>
                    <a:pt x="112" y="120"/>
                  </a:cubicBezTo>
                  <a:cubicBezTo>
                    <a:pt x="16" y="120"/>
                    <a:pt x="16" y="120"/>
                    <a:pt x="16" y="120"/>
                  </a:cubicBezTo>
                  <a:cubicBezTo>
                    <a:pt x="12" y="120"/>
                    <a:pt x="8" y="116"/>
                    <a:pt x="8" y="112"/>
                  </a:cubicBezTo>
                  <a:cubicBezTo>
                    <a:pt x="8" y="80"/>
                    <a:pt x="8" y="80"/>
                    <a:pt x="8" y="80"/>
                  </a:cubicBezTo>
                  <a:cubicBezTo>
                    <a:pt x="36" y="80"/>
                    <a:pt x="36" y="80"/>
                    <a:pt x="36" y="80"/>
                  </a:cubicBezTo>
                  <a:cubicBezTo>
                    <a:pt x="36" y="92"/>
                    <a:pt x="36" y="92"/>
                    <a:pt x="36" y="92"/>
                  </a:cubicBezTo>
                  <a:cubicBezTo>
                    <a:pt x="36" y="96"/>
                    <a:pt x="40" y="100"/>
                    <a:pt x="44" y="100"/>
                  </a:cubicBezTo>
                  <a:cubicBezTo>
                    <a:pt x="84" y="100"/>
                    <a:pt x="84" y="100"/>
                    <a:pt x="84" y="100"/>
                  </a:cubicBezTo>
                  <a:cubicBezTo>
                    <a:pt x="88" y="100"/>
                    <a:pt x="92" y="96"/>
                    <a:pt x="92" y="92"/>
                  </a:cubicBezTo>
                  <a:cubicBezTo>
                    <a:pt x="92" y="80"/>
                    <a:pt x="92" y="80"/>
                    <a:pt x="92" y="80"/>
                  </a:cubicBezTo>
                  <a:cubicBezTo>
                    <a:pt x="120" y="80"/>
                    <a:pt x="120" y="80"/>
                    <a:pt x="120" y="80"/>
                  </a:cubicBezTo>
                  <a:lnTo>
                    <a:pt x="120" y="112"/>
                  </a:lnTo>
                  <a:close/>
                  <a:moveTo>
                    <a:pt x="40" y="28"/>
                  </a:moveTo>
                  <a:cubicBezTo>
                    <a:pt x="88" y="28"/>
                    <a:pt x="88" y="28"/>
                    <a:pt x="88" y="28"/>
                  </a:cubicBezTo>
                  <a:cubicBezTo>
                    <a:pt x="90" y="28"/>
                    <a:pt x="92" y="26"/>
                    <a:pt x="92" y="24"/>
                  </a:cubicBezTo>
                  <a:cubicBezTo>
                    <a:pt x="92" y="22"/>
                    <a:pt x="90" y="20"/>
                    <a:pt x="88" y="20"/>
                  </a:cubicBezTo>
                  <a:cubicBezTo>
                    <a:pt x="40" y="20"/>
                    <a:pt x="40" y="20"/>
                    <a:pt x="40" y="20"/>
                  </a:cubicBezTo>
                  <a:cubicBezTo>
                    <a:pt x="38" y="20"/>
                    <a:pt x="36" y="22"/>
                    <a:pt x="36" y="24"/>
                  </a:cubicBezTo>
                  <a:cubicBezTo>
                    <a:pt x="36" y="26"/>
                    <a:pt x="38" y="28"/>
                    <a:pt x="40" y="28"/>
                  </a:cubicBez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
            <p:cNvSpPr>
              <a:spLocks noEditPoints="1"/>
            </p:cNvSpPr>
            <p:nvPr/>
          </p:nvSpPr>
          <p:spPr bwMode="auto">
            <a:xfrm>
              <a:off x="5061523" y="1649549"/>
              <a:ext cx="262216" cy="262216"/>
            </a:xfrm>
            <a:custGeom>
              <a:avLst/>
              <a:gdLst>
                <a:gd name="T0" fmla="*/ 108 w 128"/>
                <a:gd name="T1" fmla="*/ 8 h 128"/>
                <a:gd name="T2" fmla="*/ 100 w 128"/>
                <a:gd name="T3" fmla="*/ 0 h 128"/>
                <a:gd name="T4" fmla="*/ 24 w 128"/>
                <a:gd name="T5" fmla="*/ 0 h 128"/>
                <a:gd name="T6" fmla="*/ 16 w 128"/>
                <a:gd name="T7" fmla="*/ 8 h 128"/>
                <a:gd name="T8" fmla="*/ 0 w 128"/>
                <a:gd name="T9" fmla="*/ 76 h 128"/>
                <a:gd name="T10" fmla="*/ 0 w 128"/>
                <a:gd name="T11" fmla="*/ 116 h 128"/>
                <a:gd name="T12" fmla="*/ 12 w 128"/>
                <a:gd name="T13" fmla="*/ 128 h 128"/>
                <a:gd name="T14" fmla="*/ 116 w 128"/>
                <a:gd name="T15" fmla="*/ 128 h 128"/>
                <a:gd name="T16" fmla="*/ 128 w 128"/>
                <a:gd name="T17" fmla="*/ 116 h 128"/>
                <a:gd name="T18" fmla="*/ 128 w 128"/>
                <a:gd name="T19" fmla="*/ 76 h 128"/>
                <a:gd name="T20" fmla="*/ 108 w 128"/>
                <a:gd name="T21" fmla="*/ 8 h 128"/>
                <a:gd name="T22" fmla="*/ 24 w 128"/>
                <a:gd name="T23" fmla="*/ 12 h 128"/>
                <a:gd name="T24" fmla="*/ 28 w 128"/>
                <a:gd name="T25" fmla="*/ 8 h 128"/>
                <a:gd name="T26" fmla="*/ 96 w 128"/>
                <a:gd name="T27" fmla="*/ 8 h 128"/>
                <a:gd name="T28" fmla="*/ 100 w 128"/>
                <a:gd name="T29" fmla="*/ 12 h 128"/>
                <a:gd name="T30" fmla="*/ 119 w 128"/>
                <a:gd name="T31" fmla="*/ 72 h 128"/>
                <a:gd name="T32" fmla="*/ 88 w 128"/>
                <a:gd name="T33" fmla="*/ 72 h 128"/>
                <a:gd name="T34" fmla="*/ 84 w 128"/>
                <a:gd name="T35" fmla="*/ 76 h 128"/>
                <a:gd name="T36" fmla="*/ 84 w 128"/>
                <a:gd name="T37" fmla="*/ 88 h 128"/>
                <a:gd name="T38" fmla="*/ 80 w 128"/>
                <a:gd name="T39" fmla="*/ 92 h 128"/>
                <a:gd name="T40" fmla="*/ 48 w 128"/>
                <a:gd name="T41" fmla="*/ 92 h 128"/>
                <a:gd name="T42" fmla="*/ 44 w 128"/>
                <a:gd name="T43" fmla="*/ 88 h 128"/>
                <a:gd name="T44" fmla="*/ 44 w 128"/>
                <a:gd name="T45" fmla="*/ 76 h 128"/>
                <a:gd name="T46" fmla="*/ 40 w 128"/>
                <a:gd name="T47" fmla="*/ 72 h 128"/>
                <a:gd name="T48" fmla="*/ 9 w 128"/>
                <a:gd name="T49" fmla="*/ 72 h 128"/>
                <a:gd name="T50" fmla="*/ 24 w 128"/>
                <a:gd name="T51" fmla="*/ 12 h 128"/>
                <a:gd name="T52" fmla="*/ 120 w 128"/>
                <a:gd name="T53" fmla="*/ 112 h 128"/>
                <a:gd name="T54" fmla="*/ 112 w 128"/>
                <a:gd name="T55" fmla="*/ 120 h 128"/>
                <a:gd name="T56" fmla="*/ 16 w 128"/>
                <a:gd name="T57" fmla="*/ 120 h 128"/>
                <a:gd name="T58" fmla="*/ 8 w 128"/>
                <a:gd name="T59" fmla="*/ 112 h 128"/>
                <a:gd name="T60" fmla="*/ 8 w 128"/>
                <a:gd name="T61" fmla="*/ 80 h 128"/>
                <a:gd name="T62" fmla="*/ 36 w 128"/>
                <a:gd name="T63" fmla="*/ 80 h 128"/>
                <a:gd name="T64" fmla="*/ 36 w 128"/>
                <a:gd name="T65" fmla="*/ 92 h 128"/>
                <a:gd name="T66" fmla="*/ 44 w 128"/>
                <a:gd name="T67" fmla="*/ 100 h 128"/>
                <a:gd name="T68" fmla="*/ 84 w 128"/>
                <a:gd name="T69" fmla="*/ 100 h 128"/>
                <a:gd name="T70" fmla="*/ 92 w 128"/>
                <a:gd name="T71" fmla="*/ 92 h 128"/>
                <a:gd name="T72" fmla="*/ 92 w 128"/>
                <a:gd name="T73" fmla="*/ 80 h 128"/>
                <a:gd name="T74" fmla="*/ 120 w 128"/>
                <a:gd name="T75" fmla="*/ 80 h 128"/>
                <a:gd name="T76" fmla="*/ 120 w 128"/>
                <a:gd name="T7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28">
                  <a:moveTo>
                    <a:pt x="108" y="8"/>
                  </a:moveTo>
                  <a:cubicBezTo>
                    <a:pt x="107" y="5"/>
                    <a:pt x="104" y="0"/>
                    <a:pt x="100" y="0"/>
                  </a:cubicBezTo>
                  <a:cubicBezTo>
                    <a:pt x="24" y="0"/>
                    <a:pt x="24" y="0"/>
                    <a:pt x="24" y="0"/>
                  </a:cubicBezTo>
                  <a:cubicBezTo>
                    <a:pt x="20" y="0"/>
                    <a:pt x="17" y="5"/>
                    <a:pt x="16" y="8"/>
                  </a:cubicBezTo>
                  <a:cubicBezTo>
                    <a:pt x="0" y="76"/>
                    <a:pt x="0" y="76"/>
                    <a:pt x="0" y="76"/>
                  </a:cubicBezTo>
                  <a:cubicBezTo>
                    <a:pt x="0" y="116"/>
                    <a:pt x="0" y="116"/>
                    <a:pt x="0" y="116"/>
                  </a:cubicBezTo>
                  <a:cubicBezTo>
                    <a:pt x="0" y="123"/>
                    <a:pt x="5" y="128"/>
                    <a:pt x="12" y="128"/>
                  </a:cubicBezTo>
                  <a:cubicBezTo>
                    <a:pt x="116" y="128"/>
                    <a:pt x="116" y="128"/>
                    <a:pt x="116" y="128"/>
                  </a:cubicBezTo>
                  <a:cubicBezTo>
                    <a:pt x="123" y="128"/>
                    <a:pt x="128" y="123"/>
                    <a:pt x="128" y="116"/>
                  </a:cubicBezTo>
                  <a:cubicBezTo>
                    <a:pt x="128" y="76"/>
                    <a:pt x="128" y="76"/>
                    <a:pt x="128" y="76"/>
                  </a:cubicBezTo>
                  <a:lnTo>
                    <a:pt x="108" y="8"/>
                  </a:lnTo>
                  <a:close/>
                  <a:moveTo>
                    <a:pt x="24" y="12"/>
                  </a:moveTo>
                  <a:cubicBezTo>
                    <a:pt x="24" y="10"/>
                    <a:pt x="26" y="8"/>
                    <a:pt x="28" y="8"/>
                  </a:cubicBezTo>
                  <a:cubicBezTo>
                    <a:pt x="96" y="8"/>
                    <a:pt x="96" y="8"/>
                    <a:pt x="96" y="8"/>
                  </a:cubicBezTo>
                  <a:cubicBezTo>
                    <a:pt x="98" y="8"/>
                    <a:pt x="100" y="10"/>
                    <a:pt x="100" y="12"/>
                  </a:cubicBezTo>
                  <a:cubicBezTo>
                    <a:pt x="119" y="72"/>
                    <a:pt x="119" y="72"/>
                    <a:pt x="119" y="72"/>
                  </a:cubicBezTo>
                  <a:cubicBezTo>
                    <a:pt x="88" y="72"/>
                    <a:pt x="88" y="72"/>
                    <a:pt x="88" y="72"/>
                  </a:cubicBezTo>
                  <a:cubicBezTo>
                    <a:pt x="84" y="72"/>
                    <a:pt x="84" y="76"/>
                    <a:pt x="84" y="76"/>
                  </a:cubicBezTo>
                  <a:cubicBezTo>
                    <a:pt x="84" y="88"/>
                    <a:pt x="84" y="88"/>
                    <a:pt x="84" y="88"/>
                  </a:cubicBezTo>
                  <a:cubicBezTo>
                    <a:pt x="84" y="90"/>
                    <a:pt x="82" y="92"/>
                    <a:pt x="80" y="92"/>
                  </a:cubicBezTo>
                  <a:cubicBezTo>
                    <a:pt x="48" y="92"/>
                    <a:pt x="48" y="92"/>
                    <a:pt x="48" y="92"/>
                  </a:cubicBezTo>
                  <a:cubicBezTo>
                    <a:pt x="46" y="92"/>
                    <a:pt x="44" y="90"/>
                    <a:pt x="44" y="88"/>
                  </a:cubicBezTo>
                  <a:cubicBezTo>
                    <a:pt x="44" y="76"/>
                    <a:pt x="44" y="76"/>
                    <a:pt x="44" y="76"/>
                  </a:cubicBezTo>
                  <a:cubicBezTo>
                    <a:pt x="44" y="76"/>
                    <a:pt x="44" y="72"/>
                    <a:pt x="40" y="72"/>
                  </a:cubicBezTo>
                  <a:cubicBezTo>
                    <a:pt x="9" y="72"/>
                    <a:pt x="9" y="72"/>
                    <a:pt x="9" y="72"/>
                  </a:cubicBezTo>
                  <a:lnTo>
                    <a:pt x="24" y="12"/>
                  </a:lnTo>
                  <a:close/>
                  <a:moveTo>
                    <a:pt x="120" y="112"/>
                  </a:moveTo>
                  <a:cubicBezTo>
                    <a:pt x="120" y="116"/>
                    <a:pt x="116" y="120"/>
                    <a:pt x="112" y="120"/>
                  </a:cubicBezTo>
                  <a:cubicBezTo>
                    <a:pt x="16" y="120"/>
                    <a:pt x="16" y="120"/>
                    <a:pt x="16" y="120"/>
                  </a:cubicBezTo>
                  <a:cubicBezTo>
                    <a:pt x="12" y="120"/>
                    <a:pt x="8" y="116"/>
                    <a:pt x="8" y="112"/>
                  </a:cubicBezTo>
                  <a:cubicBezTo>
                    <a:pt x="8" y="80"/>
                    <a:pt x="8" y="80"/>
                    <a:pt x="8" y="80"/>
                  </a:cubicBezTo>
                  <a:cubicBezTo>
                    <a:pt x="36" y="80"/>
                    <a:pt x="36" y="80"/>
                    <a:pt x="36" y="80"/>
                  </a:cubicBezTo>
                  <a:cubicBezTo>
                    <a:pt x="36" y="92"/>
                    <a:pt x="36" y="92"/>
                    <a:pt x="36" y="92"/>
                  </a:cubicBezTo>
                  <a:cubicBezTo>
                    <a:pt x="36" y="96"/>
                    <a:pt x="40" y="100"/>
                    <a:pt x="44" y="100"/>
                  </a:cubicBezTo>
                  <a:cubicBezTo>
                    <a:pt x="84" y="100"/>
                    <a:pt x="84" y="100"/>
                    <a:pt x="84" y="100"/>
                  </a:cubicBezTo>
                  <a:cubicBezTo>
                    <a:pt x="88" y="100"/>
                    <a:pt x="92" y="96"/>
                    <a:pt x="92" y="92"/>
                  </a:cubicBezTo>
                  <a:cubicBezTo>
                    <a:pt x="92" y="80"/>
                    <a:pt x="92" y="80"/>
                    <a:pt x="92" y="80"/>
                  </a:cubicBezTo>
                  <a:cubicBezTo>
                    <a:pt x="120" y="80"/>
                    <a:pt x="120" y="80"/>
                    <a:pt x="120" y="80"/>
                  </a:cubicBezTo>
                  <a:lnTo>
                    <a:pt x="120" y="112"/>
                  </a:ln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6667499" y="2996294"/>
            <a:ext cx="3592636" cy="711196"/>
            <a:chOff x="6667499" y="2996294"/>
            <a:chExt cx="3592636" cy="711196"/>
          </a:xfrm>
        </p:grpSpPr>
        <p:sp>
          <p:nvSpPr>
            <p:cNvPr id="12" name="矩形 11"/>
            <p:cNvSpPr/>
            <p:nvPr/>
          </p:nvSpPr>
          <p:spPr>
            <a:xfrm rot="10800000">
              <a:off x="6667499" y="3257733"/>
              <a:ext cx="3592636"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890713" y="2996294"/>
              <a:ext cx="711200" cy="71119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Freeform 71"/>
            <p:cNvSpPr>
              <a:spLocks noEditPoints="1"/>
            </p:cNvSpPr>
            <p:nvPr/>
          </p:nvSpPr>
          <p:spPr bwMode="auto">
            <a:xfrm>
              <a:off x="8115205" y="3213593"/>
              <a:ext cx="262216" cy="262216"/>
            </a:xfrm>
            <a:custGeom>
              <a:avLst/>
              <a:gdLst>
                <a:gd name="T0" fmla="*/ 60 w 128"/>
                <a:gd name="T1" fmla="*/ 8 h 128"/>
                <a:gd name="T2" fmla="*/ 0 w 128"/>
                <a:gd name="T3" fmla="*/ 68 h 128"/>
                <a:gd name="T4" fmla="*/ 60 w 128"/>
                <a:gd name="T5" fmla="*/ 128 h 128"/>
                <a:gd name="T6" fmla="*/ 120 w 128"/>
                <a:gd name="T7" fmla="*/ 68 h 128"/>
                <a:gd name="T8" fmla="*/ 60 w 128"/>
                <a:gd name="T9" fmla="*/ 68 h 128"/>
                <a:gd name="T10" fmla="*/ 60 w 128"/>
                <a:gd name="T11" fmla="*/ 8 h 128"/>
                <a:gd name="T12" fmla="*/ 111 w 128"/>
                <a:gd name="T13" fmla="*/ 76 h 128"/>
                <a:gd name="T14" fmla="*/ 60 w 128"/>
                <a:gd name="T15" fmla="*/ 120 h 128"/>
                <a:gd name="T16" fmla="*/ 8 w 128"/>
                <a:gd name="T17" fmla="*/ 68 h 128"/>
                <a:gd name="T18" fmla="*/ 52 w 128"/>
                <a:gd name="T19" fmla="*/ 17 h 128"/>
                <a:gd name="T20" fmla="*/ 52 w 128"/>
                <a:gd name="T21" fmla="*/ 76 h 128"/>
                <a:gd name="T22" fmla="*/ 111 w 128"/>
                <a:gd name="T23" fmla="*/ 76 h 128"/>
                <a:gd name="T24" fmla="*/ 68 w 128"/>
                <a:gd name="T25" fmla="*/ 0 h 128"/>
                <a:gd name="T26" fmla="*/ 68 w 128"/>
                <a:gd name="T27" fmla="*/ 60 h 128"/>
                <a:gd name="T28" fmla="*/ 128 w 128"/>
                <a:gd name="T29" fmla="*/ 60 h 128"/>
                <a:gd name="T30" fmla="*/ 68 w 128"/>
                <a:gd name="T31" fmla="*/ 0 h 128"/>
                <a:gd name="T32" fmla="*/ 76 w 128"/>
                <a:gd name="T33" fmla="*/ 9 h 128"/>
                <a:gd name="T34" fmla="*/ 119 w 128"/>
                <a:gd name="T35" fmla="*/ 52 h 128"/>
                <a:gd name="T36" fmla="*/ 76 w 128"/>
                <a:gd name="T37" fmla="*/ 52 h 128"/>
                <a:gd name="T38" fmla="*/ 76 w 128"/>
                <a:gd name="T39"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0" y="8"/>
                  </a:moveTo>
                  <a:cubicBezTo>
                    <a:pt x="27" y="8"/>
                    <a:pt x="0" y="35"/>
                    <a:pt x="0" y="68"/>
                  </a:cubicBezTo>
                  <a:cubicBezTo>
                    <a:pt x="0" y="101"/>
                    <a:pt x="27" y="128"/>
                    <a:pt x="60" y="128"/>
                  </a:cubicBezTo>
                  <a:cubicBezTo>
                    <a:pt x="93" y="128"/>
                    <a:pt x="120" y="101"/>
                    <a:pt x="120" y="68"/>
                  </a:cubicBezTo>
                  <a:cubicBezTo>
                    <a:pt x="104" y="68"/>
                    <a:pt x="60" y="68"/>
                    <a:pt x="60" y="68"/>
                  </a:cubicBezTo>
                  <a:cubicBezTo>
                    <a:pt x="60" y="68"/>
                    <a:pt x="60" y="24"/>
                    <a:pt x="60" y="8"/>
                  </a:cubicBezTo>
                  <a:close/>
                  <a:moveTo>
                    <a:pt x="111" y="76"/>
                  </a:moveTo>
                  <a:cubicBezTo>
                    <a:pt x="108" y="101"/>
                    <a:pt x="86" y="120"/>
                    <a:pt x="60" y="120"/>
                  </a:cubicBezTo>
                  <a:cubicBezTo>
                    <a:pt x="31" y="120"/>
                    <a:pt x="8" y="97"/>
                    <a:pt x="8" y="68"/>
                  </a:cubicBezTo>
                  <a:cubicBezTo>
                    <a:pt x="8" y="42"/>
                    <a:pt x="27" y="21"/>
                    <a:pt x="52" y="17"/>
                  </a:cubicBezTo>
                  <a:cubicBezTo>
                    <a:pt x="52" y="43"/>
                    <a:pt x="52" y="76"/>
                    <a:pt x="52" y="76"/>
                  </a:cubicBezTo>
                  <a:cubicBezTo>
                    <a:pt x="52" y="76"/>
                    <a:pt x="84" y="76"/>
                    <a:pt x="111" y="76"/>
                  </a:cubicBezTo>
                  <a:close/>
                  <a:moveTo>
                    <a:pt x="68" y="0"/>
                  </a:moveTo>
                  <a:cubicBezTo>
                    <a:pt x="68" y="30"/>
                    <a:pt x="68" y="60"/>
                    <a:pt x="68" y="60"/>
                  </a:cubicBezTo>
                  <a:cubicBezTo>
                    <a:pt x="68" y="60"/>
                    <a:pt x="82" y="60"/>
                    <a:pt x="128" y="60"/>
                  </a:cubicBezTo>
                  <a:cubicBezTo>
                    <a:pt x="128" y="27"/>
                    <a:pt x="101" y="0"/>
                    <a:pt x="68" y="0"/>
                  </a:cubicBezTo>
                  <a:close/>
                  <a:moveTo>
                    <a:pt x="76" y="9"/>
                  </a:moveTo>
                  <a:cubicBezTo>
                    <a:pt x="98" y="12"/>
                    <a:pt x="116" y="30"/>
                    <a:pt x="119" y="52"/>
                  </a:cubicBezTo>
                  <a:cubicBezTo>
                    <a:pt x="102" y="52"/>
                    <a:pt x="76" y="52"/>
                    <a:pt x="76" y="52"/>
                  </a:cubicBezTo>
                  <a:cubicBezTo>
                    <a:pt x="76" y="52"/>
                    <a:pt x="76" y="29"/>
                    <a:pt x="76" y="9"/>
                  </a:cubicBez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9" name="文本框 8">
            <a:extLst>
              <a:ext uri="{FF2B5EF4-FFF2-40B4-BE49-F238E27FC236}">
                <a16:creationId xmlns:a16="http://schemas.microsoft.com/office/drawing/2014/main" id="{6258836C-D76C-4CF2-84A3-B1C732D70CBD}"/>
              </a:ext>
            </a:extLst>
          </p:cNvPr>
          <p:cNvSpPr txBox="1"/>
          <p:nvPr/>
        </p:nvSpPr>
        <p:spPr>
          <a:xfrm>
            <a:off x="6615274" y="3516715"/>
            <a:ext cx="2825293" cy="1015663"/>
          </a:xfrm>
          <a:prstGeom prst="rect">
            <a:avLst/>
          </a:prstGeom>
          <a:noFill/>
        </p:spPr>
        <p:txBody>
          <a:bodyPr wrap="square" rtlCol="0">
            <a:spAutoFit/>
          </a:bodyPr>
          <a:lstStyle/>
          <a:p>
            <a:r>
              <a:rPr lang="zh-CN" altLang="en-US" sz="6000" dirty="0">
                <a:latin typeface="仿宋" panose="02010609060101010101" pitchFamily="49" charset="-122"/>
                <a:ea typeface="仿宋" panose="02010609060101010101" pitchFamily="49" charset="-122"/>
              </a:rPr>
              <a:t>优点</a:t>
            </a:r>
          </a:p>
        </p:txBody>
      </p:sp>
    </p:spTree>
    <p:extLst>
      <p:ext uri="{BB962C8B-B14F-4D97-AF65-F5344CB8AC3E}">
        <p14:creationId xmlns:p14="http://schemas.microsoft.com/office/powerpoint/2010/main" val="2390386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right)">
                                      <p:cBhvr>
                                        <p:cTn id="31" dur="500"/>
                                        <p:tgtEl>
                                          <p:spTgt spid="5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up)">
                                      <p:cBhvr>
                                        <p:cTn id="43" dur="500"/>
                                        <p:tgtEl>
                                          <p:spTgt spid="1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nodeType="withEffect">
                                  <p:stCondLst>
                                    <p:cond delay="25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nodeType="withEffect">
                                  <p:stCondLst>
                                    <p:cond delay="50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nodeType="withEffect">
                                  <p:stCondLst>
                                    <p:cond delay="75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3" grpId="0" animBg="1"/>
      <p:bldP spid="14" grpId="0" animBg="1"/>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98500" y="4628297"/>
            <a:ext cx="1313180" cy="769441"/>
          </a:xfrm>
          <a:prstGeom prst="rect">
            <a:avLst/>
          </a:prstGeom>
          <a:noFill/>
        </p:spPr>
        <p:txBody>
          <a:bodyPr wrap="none" rtlCol="0">
            <a:spAutoFit/>
          </a:bodyPr>
          <a:lstStyle/>
          <a:p>
            <a:r>
              <a:rPr lang="zh-CN" altLang="en-US" sz="4400" dirty="0">
                <a:solidFill>
                  <a:schemeClr val="tx1">
                    <a:lumMod val="50000"/>
                    <a:lumOff val="50000"/>
                  </a:schemeClr>
                </a:solidFill>
              </a:rPr>
              <a:t>缺点</a:t>
            </a:r>
          </a:p>
        </p:txBody>
      </p:sp>
      <p:cxnSp>
        <p:nvCxnSpPr>
          <p:cNvPr id="9" name="直接连接符 8"/>
          <p:cNvCxnSpPr>
            <a:cxnSpLocks/>
          </p:cNvCxnSpPr>
          <p:nvPr/>
        </p:nvCxnSpPr>
        <p:spPr>
          <a:xfrm>
            <a:off x="3441700" y="4279900"/>
            <a:ext cx="0" cy="1663700"/>
          </a:xfrm>
          <a:prstGeom prst="lin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cxnSp>
      <p:pic>
        <p:nvPicPr>
          <p:cNvPr id="19" name="图片占位符 1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6389" b="36389"/>
          <a:stretch>
            <a:fillRect/>
          </a:stretch>
        </p:blipFill>
        <p:spPr>
          <a:xfrm>
            <a:off x="0" y="0"/>
            <a:ext cx="12192000" cy="2489200"/>
          </a:xfrm>
        </p:spPr>
      </p:pic>
      <p:sp>
        <p:nvSpPr>
          <p:cNvPr id="21" name="矩形 20"/>
          <p:cNvSpPr/>
          <p:nvPr/>
        </p:nvSpPr>
        <p:spPr>
          <a:xfrm>
            <a:off x="3759492" y="3720355"/>
            <a:ext cx="7904477" cy="2585323"/>
          </a:xfrm>
          <a:prstGeom prst="rect">
            <a:avLst/>
          </a:prstGeom>
        </p:spPr>
        <p:txBody>
          <a:bodyPr wrap="square">
            <a:spAutoFit/>
          </a:bodyPr>
          <a:lstStyle/>
          <a:p>
            <a:r>
              <a:rPr lang="zh-CN" altLang="zh-CN" b="1" dirty="0"/>
              <a:t>技术方面</a:t>
            </a:r>
            <a:endParaRPr lang="zh-CN" altLang="zh-CN" dirty="0"/>
          </a:p>
          <a:p>
            <a:r>
              <a:rPr lang="en-US" altLang="zh-CN" dirty="0"/>
              <a:t>1</a:t>
            </a:r>
            <a:r>
              <a:rPr lang="zh-CN" altLang="zh-CN" dirty="0"/>
              <a:t>、相同网络环境下，</a:t>
            </a:r>
            <a:r>
              <a:rPr lang="en-US" altLang="zh-CN" dirty="0"/>
              <a:t>HTTPS</a:t>
            </a:r>
            <a:r>
              <a:rPr lang="zh-CN" altLang="zh-CN" dirty="0"/>
              <a:t>协议会使页面的加载时间延长近</a:t>
            </a:r>
            <a:r>
              <a:rPr lang="en-US" altLang="zh-CN" dirty="0"/>
              <a:t>50%</a:t>
            </a:r>
            <a:r>
              <a:rPr lang="zh-CN" altLang="zh-CN" dirty="0"/>
              <a:t>，增加</a:t>
            </a:r>
            <a:r>
              <a:rPr lang="en-US" altLang="zh-CN" dirty="0"/>
              <a:t>10%</a:t>
            </a:r>
            <a:r>
              <a:rPr lang="zh-CN" altLang="zh-CN" dirty="0"/>
              <a:t>到</a:t>
            </a:r>
            <a:r>
              <a:rPr lang="en-US" altLang="zh-CN" dirty="0"/>
              <a:t>20%</a:t>
            </a:r>
            <a:r>
              <a:rPr lang="zh-CN" altLang="zh-CN" dirty="0"/>
              <a:t>的耗电。此外，</a:t>
            </a:r>
            <a:r>
              <a:rPr lang="en-US" altLang="zh-CN" dirty="0"/>
              <a:t>HTTPS</a:t>
            </a:r>
            <a:r>
              <a:rPr lang="zh-CN" altLang="zh-CN" dirty="0"/>
              <a:t>协议还会影响缓存，增加数据开销和功耗。</a:t>
            </a:r>
          </a:p>
          <a:p>
            <a:r>
              <a:rPr lang="en-US" altLang="zh-CN" dirty="0"/>
              <a:t>2</a:t>
            </a:r>
            <a:r>
              <a:rPr lang="zh-CN" altLang="zh-CN" dirty="0"/>
              <a:t>、最关键的，</a:t>
            </a:r>
            <a:r>
              <a:rPr lang="en-US" altLang="zh-CN" dirty="0"/>
              <a:t>SSL </a:t>
            </a:r>
            <a:r>
              <a:rPr lang="zh-CN" altLang="zh-CN" dirty="0"/>
              <a:t>证书的信用链体系并不安全。</a:t>
            </a:r>
          </a:p>
          <a:p>
            <a:r>
              <a:rPr lang="zh-CN" altLang="zh-CN" b="1" dirty="0"/>
              <a:t>成本方面</a:t>
            </a:r>
            <a:endParaRPr lang="zh-CN" altLang="zh-CN" dirty="0"/>
          </a:p>
          <a:p>
            <a:r>
              <a:rPr lang="en-US" altLang="zh-CN" dirty="0"/>
              <a:t>1</a:t>
            </a:r>
            <a:r>
              <a:rPr lang="zh-CN" altLang="zh-CN" dirty="0"/>
              <a:t>、</a:t>
            </a:r>
            <a:r>
              <a:rPr lang="en-US" altLang="zh-CN" dirty="0"/>
              <a:t>SSL</a:t>
            </a:r>
            <a:r>
              <a:rPr lang="zh-CN" altLang="zh-CN" dirty="0"/>
              <a:t>的专业证书需要购买，功能越强大的证书费用越高。</a:t>
            </a:r>
          </a:p>
          <a:p>
            <a:r>
              <a:rPr lang="en-US" altLang="zh-CN" dirty="0"/>
              <a:t>2</a:t>
            </a:r>
            <a:r>
              <a:rPr lang="zh-CN" altLang="zh-CN" dirty="0"/>
              <a:t>、</a:t>
            </a:r>
            <a:r>
              <a:rPr lang="en-US" altLang="zh-CN" dirty="0"/>
              <a:t>SSL </a:t>
            </a:r>
            <a:r>
              <a:rPr lang="zh-CN" altLang="zh-CN" dirty="0"/>
              <a:t>证书通常需要绑定 固定</a:t>
            </a:r>
            <a:r>
              <a:rPr lang="en-US" altLang="zh-CN" dirty="0"/>
              <a:t>IP</a:t>
            </a:r>
            <a:r>
              <a:rPr lang="zh-CN" altLang="zh-CN" dirty="0"/>
              <a:t>，为服务器增加固定</a:t>
            </a:r>
            <a:r>
              <a:rPr lang="en-US" altLang="zh-CN" dirty="0"/>
              <a:t>IP</a:t>
            </a:r>
            <a:r>
              <a:rPr lang="zh-CN" altLang="zh-CN" dirty="0"/>
              <a:t>会增加一定费用；</a:t>
            </a:r>
          </a:p>
          <a:p>
            <a:r>
              <a:rPr lang="en-US" altLang="zh-CN" dirty="0"/>
              <a:t>3</a:t>
            </a:r>
            <a:r>
              <a:rPr lang="zh-CN" altLang="zh-CN" dirty="0"/>
              <a:t>、</a:t>
            </a:r>
            <a:r>
              <a:rPr lang="en-US" altLang="zh-CN" dirty="0"/>
              <a:t>HTTPS </a:t>
            </a:r>
            <a:r>
              <a:rPr lang="zh-CN" altLang="zh-CN" dirty="0"/>
              <a:t>连接服务器端资源占用高较高多，相同负载下会增加带宽和服务器投入成本；</a:t>
            </a:r>
          </a:p>
        </p:txBody>
      </p:sp>
    </p:spTree>
    <p:extLst>
      <p:ext uri="{BB962C8B-B14F-4D97-AF65-F5344CB8AC3E}">
        <p14:creationId xmlns:p14="http://schemas.microsoft.com/office/powerpoint/2010/main" val="2750872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158729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可选方案</a:t>
            </a:r>
            <a:r>
              <a:rPr kumimoji="0" lang="en-US" altLang="zh-CN" sz="2400" b="1" i="0" u="none" strike="noStrike" kern="1200" cap="none" spc="0" normalizeH="0" baseline="0" noProof="0" dirty="0">
                <a:ln>
                  <a:noFill/>
                </a:ln>
                <a:solidFill>
                  <a:srgbClr val="5982DB"/>
                </a:solidFill>
                <a:effectLst/>
                <a:uLnTx/>
                <a:uFillTx/>
                <a:latin typeface="Arial"/>
                <a:ea typeface="微软雅黑"/>
                <a:cs typeface="+mn-cs"/>
              </a:rPr>
              <a:t>2</a:t>
            </a:r>
            <a:endParaRPr kumimoji="0" lang="zh-CN" altLang="en-US" sz="2400" b="1" i="0" u="none" strike="noStrike" kern="1200" cap="none" spc="0" normalizeH="0" baseline="0" noProof="0" dirty="0">
              <a:ln>
                <a:noFill/>
              </a:ln>
              <a:solidFill>
                <a:srgbClr val="5982DB"/>
              </a:solidFill>
              <a:effectLst/>
              <a:uLnTx/>
              <a:uFillTx/>
              <a:latin typeface="Arial"/>
              <a:ea typeface="微软雅黑"/>
              <a:cs typeface="+mn-cs"/>
            </a:endParaRPr>
          </a:p>
        </p:txBody>
      </p:sp>
      <p:sp>
        <p:nvSpPr>
          <p:cNvPr id="6" name="椭圆 5"/>
          <p:cNvSpPr/>
          <p:nvPr/>
        </p:nvSpPr>
        <p:spPr>
          <a:xfrm>
            <a:off x="604838" y="1553027"/>
            <a:ext cx="3976915" cy="397691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25753" y="1973942"/>
            <a:ext cx="3135085" cy="3135085"/>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矩形 10"/>
          <p:cNvSpPr/>
          <p:nvPr/>
        </p:nvSpPr>
        <p:spPr>
          <a:xfrm rot="5400000">
            <a:off x="9374294" y="2291072"/>
            <a:ext cx="1496425"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rot="5400000">
            <a:off x="5733764" y="3903518"/>
            <a:ext cx="1529079"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5400000">
            <a:off x="10717112" y="5395404"/>
            <a:ext cx="1483901"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2102615" y="3113425"/>
            <a:ext cx="98135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5982DB"/>
                </a:solidFill>
                <a:effectLst/>
                <a:uLnTx/>
                <a:uFillTx/>
                <a:latin typeface="Arial"/>
                <a:ea typeface="微软雅黑"/>
                <a:cs typeface="+mn-cs"/>
              </a:rPr>
              <a:t>App</a:t>
            </a:r>
            <a:endParaRPr kumimoji="0" lang="zh-CN" altLang="en-US" sz="3200" b="1" i="0" u="none" strike="noStrike" kern="1200" cap="none" spc="0" normalizeH="0" baseline="0" noProof="0" dirty="0">
              <a:ln>
                <a:noFill/>
              </a:ln>
              <a:solidFill>
                <a:srgbClr val="5982DB"/>
              </a:solidFill>
              <a:effectLst/>
              <a:uLnTx/>
              <a:uFillTx/>
              <a:latin typeface="Arial"/>
              <a:ea typeface="微软雅黑"/>
              <a:cs typeface="+mn-cs"/>
            </a:endParaRPr>
          </a:p>
        </p:txBody>
      </p:sp>
      <p:sp>
        <p:nvSpPr>
          <p:cNvPr id="23" name="矩形 22"/>
          <p:cNvSpPr/>
          <p:nvPr/>
        </p:nvSpPr>
        <p:spPr>
          <a:xfrm>
            <a:off x="5431083" y="2090415"/>
            <a:ext cx="2109818" cy="1644012"/>
          </a:xfrm>
          <a:prstGeom prst="rect">
            <a:avLst/>
          </a:prstGeom>
        </p:spPr>
        <p:txBody>
          <a:bodyPr wrap="square">
            <a:spAutoFit/>
          </a:bodyPr>
          <a:lstStyle/>
          <a:p>
            <a:pPr lvl="0" algn="just">
              <a:lnSpc>
                <a:spcPct val="120000"/>
              </a:lnSpc>
              <a:defRPr/>
            </a:pPr>
            <a:r>
              <a:rPr lang="zh-CN" altLang="zh-CN" b="1" dirty="0"/>
              <a:t>交互效果好，响应速度快</a:t>
            </a:r>
            <a:endParaRPr kumimoji="0" lang="zh-CN" altLang="en-US" sz="1600" i="0" u="none" strike="noStrike" kern="1200" cap="none" spc="0" normalizeH="0" baseline="0" noProof="0" dirty="0">
              <a:ln>
                <a:noFill/>
              </a:ln>
              <a:solidFill>
                <a:schemeClr val="tx1">
                  <a:lumMod val="65000"/>
                  <a:lumOff val="35000"/>
                </a:schemeClr>
              </a:solidFill>
              <a:effectLst/>
              <a:uLnTx/>
              <a:uFillTx/>
              <a:latin typeface="Calibri"/>
              <a:ea typeface="微软雅黑"/>
              <a:cs typeface="+mn-cs"/>
            </a:endParaRPr>
          </a:p>
        </p:txBody>
      </p:sp>
      <p:grpSp>
        <p:nvGrpSpPr>
          <p:cNvPr id="46" name="组合 45"/>
          <p:cNvGrpSpPr/>
          <p:nvPr/>
        </p:nvGrpSpPr>
        <p:grpSpPr>
          <a:xfrm>
            <a:off x="8483955" y="3580173"/>
            <a:ext cx="3222213" cy="920503"/>
            <a:chOff x="7859265" y="2090415"/>
            <a:chExt cx="2109818" cy="920503"/>
          </a:xfrm>
        </p:grpSpPr>
        <p:sp>
          <p:nvSpPr>
            <p:cNvPr id="26" name="矩形 25"/>
            <p:cNvSpPr/>
            <p:nvPr/>
          </p:nvSpPr>
          <p:spPr>
            <a:xfrm>
              <a:off x="7859266" y="2420179"/>
              <a:ext cx="1954440" cy="590739"/>
            </a:xfrm>
            <a:prstGeom prst="rect">
              <a:avLst/>
            </a:prstGeom>
          </p:spPr>
          <p:txBody>
            <a:bodyPr wrap="square">
              <a:spAutoFit/>
            </a:bodyPr>
            <a:lstStyle/>
            <a:p>
              <a:pPr lvl="0" algn="just">
                <a:lnSpc>
                  <a:spcPct val="120000"/>
                </a:lnSpc>
                <a:defRPr/>
              </a:pPr>
              <a:r>
                <a:rPr lang="zh-CN" altLang="zh-CN" sz="1400" dirty="0"/>
                <a:t>对于硬件机能的操作，</a:t>
              </a:r>
              <a:r>
                <a:rPr lang="en-US" altLang="zh-CN" sz="1400" dirty="0"/>
                <a:t>app</a:t>
              </a:r>
              <a:r>
                <a:rPr lang="zh-CN" altLang="zh-CN" sz="1400" dirty="0"/>
                <a:t>有其不可替代性，比如相机和</a:t>
              </a:r>
              <a:r>
                <a:rPr lang="en-US" altLang="zh-CN" sz="1400" dirty="0"/>
                <a:t>touch</a:t>
              </a:r>
              <a:r>
                <a:rPr lang="zh-CN" altLang="zh-CN" sz="1400" dirty="0"/>
                <a:t>等功能。</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a:ea typeface="微软雅黑"/>
                <a:cs typeface="+mn-cs"/>
              </a:endParaRPr>
            </a:p>
          </p:txBody>
        </p:sp>
        <p:sp>
          <p:nvSpPr>
            <p:cNvPr id="27" name="矩形 26"/>
            <p:cNvSpPr/>
            <p:nvPr/>
          </p:nvSpPr>
          <p:spPr>
            <a:xfrm>
              <a:off x="7859265" y="2090415"/>
              <a:ext cx="2109818" cy="401264"/>
            </a:xfrm>
            <a:prstGeom prst="rect">
              <a:avLst/>
            </a:prstGeom>
          </p:spPr>
          <p:txBody>
            <a:bodyPr wrap="square">
              <a:spAutoFit/>
            </a:bodyPr>
            <a:lstStyle/>
            <a:p>
              <a:pPr lvl="0" algn="just">
                <a:lnSpc>
                  <a:spcPct val="120000"/>
                </a:lnSpc>
                <a:defRPr/>
              </a:pPr>
              <a:r>
                <a:rPr lang="zh-CN" altLang="zh-CN" b="1" dirty="0"/>
                <a:t>机能操作必不可少</a:t>
              </a:r>
              <a:endParaRPr kumimoji="0" lang="zh-CN" altLang="en-US" sz="1600" i="0" u="none" strike="noStrike" kern="1200" cap="none" spc="0" normalizeH="0" baseline="0" noProof="0" dirty="0">
                <a:ln>
                  <a:noFill/>
                </a:ln>
                <a:solidFill>
                  <a:schemeClr val="tx1">
                    <a:lumMod val="65000"/>
                    <a:lumOff val="35000"/>
                  </a:schemeClr>
                </a:solidFill>
                <a:effectLst/>
                <a:uLnTx/>
                <a:uFillTx/>
                <a:latin typeface="Calibri"/>
                <a:ea typeface="微软雅黑"/>
                <a:cs typeface="+mn-cs"/>
              </a:endParaRPr>
            </a:p>
          </p:txBody>
        </p:sp>
      </p:grpSp>
      <p:grpSp>
        <p:nvGrpSpPr>
          <p:cNvPr id="47" name="组合 46"/>
          <p:cNvGrpSpPr/>
          <p:nvPr/>
        </p:nvGrpSpPr>
        <p:grpSpPr>
          <a:xfrm>
            <a:off x="7138125" y="5362060"/>
            <a:ext cx="3976914" cy="1955017"/>
            <a:chOff x="8305694" y="3699630"/>
            <a:chExt cx="2109818" cy="1955017"/>
          </a:xfrm>
        </p:grpSpPr>
        <p:sp>
          <p:nvSpPr>
            <p:cNvPr id="29" name="矩形 28"/>
            <p:cNvSpPr/>
            <p:nvPr/>
          </p:nvSpPr>
          <p:spPr>
            <a:xfrm>
              <a:off x="8305695" y="4029394"/>
              <a:ext cx="1954440" cy="1625253"/>
            </a:xfrm>
            <a:prstGeom prst="rect">
              <a:avLst/>
            </a:prstGeom>
          </p:spPr>
          <p:txBody>
            <a:bodyPr wrap="square">
              <a:spAutoFit/>
            </a:bodyPr>
            <a:lstStyle/>
            <a:p>
              <a:pPr lvl="0" algn="just">
                <a:lnSpc>
                  <a:spcPct val="120000"/>
                </a:lnSpc>
                <a:defRPr/>
              </a:pPr>
              <a:r>
                <a:rPr lang="zh-CN" altLang="zh-CN" sz="1400" dirty="0"/>
                <a:t>对于</a:t>
              </a:r>
              <a:r>
                <a:rPr lang="en-US" altLang="zh-CN" sz="1400" dirty="0"/>
                <a:t>app</a:t>
              </a:r>
              <a:r>
                <a:rPr lang="zh-CN" altLang="zh-CN" sz="1400" dirty="0"/>
                <a:t>应用来说，一旦拉新成功，只要产品对他有价值，一般不会轻易弃用。但</a:t>
              </a:r>
              <a:r>
                <a:rPr lang="en-US" altLang="zh-CN" sz="1400" dirty="0"/>
                <a:t>H5</a:t>
              </a:r>
              <a:r>
                <a:rPr lang="zh-CN" altLang="zh-CN" sz="1400" dirty="0"/>
                <a:t>，链接一关，刚才干什么就已经忘记了。</a:t>
              </a: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Calibri"/>
                <a:ea typeface="微软雅黑"/>
                <a:cs typeface="+mn-cs"/>
              </a:endParaRPr>
            </a:p>
          </p:txBody>
        </p:sp>
        <p:sp>
          <p:nvSpPr>
            <p:cNvPr id="30" name="矩形 29"/>
            <p:cNvSpPr/>
            <p:nvPr/>
          </p:nvSpPr>
          <p:spPr>
            <a:xfrm>
              <a:off x="8305694" y="3699630"/>
              <a:ext cx="2109818" cy="401264"/>
            </a:xfrm>
            <a:prstGeom prst="rect">
              <a:avLst/>
            </a:prstGeom>
          </p:spPr>
          <p:txBody>
            <a:bodyPr wrap="square">
              <a:spAutoFit/>
            </a:bodyPr>
            <a:lstStyle/>
            <a:p>
              <a:pPr lvl="0" algn="just">
                <a:lnSpc>
                  <a:spcPct val="120000"/>
                </a:lnSpc>
                <a:defRPr/>
              </a:pPr>
              <a:r>
                <a:rPr lang="zh-CN" altLang="zh-CN" b="1" dirty="0"/>
                <a:t>用户黏度高</a:t>
              </a:r>
              <a:endParaRPr kumimoji="0" lang="zh-CN" altLang="en-US" sz="1600" i="0" u="none" strike="noStrike" kern="1200" cap="none" spc="0" normalizeH="0" baseline="0" noProof="0" dirty="0">
                <a:ln>
                  <a:noFill/>
                </a:ln>
                <a:solidFill>
                  <a:schemeClr val="tx1">
                    <a:lumMod val="65000"/>
                    <a:lumOff val="35000"/>
                  </a:schemeClr>
                </a:solidFill>
                <a:effectLst/>
                <a:uLnTx/>
                <a:uFillTx/>
                <a:latin typeface="Calibri"/>
                <a:ea typeface="微软雅黑"/>
                <a:cs typeface="+mn-cs"/>
              </a:endParaRPr>
            </a:p>
          </p:txBody>
        </p:sp>
      </p:grpSp>
      <p:grpSp>
        <p:nvGrpSpPr>
          <p:cNvPr id="44" name="组合 43"/>
          <p:cNvGrpSpPr/>
          <p:nvPr/>
        </p:nvGrpSpPr>
        <p:grpSpPr>
          <a:xfrm>
            <a:off x="6408303" y="4570186"/>
            <a:ext cx="4889732" cy="711196"/>
            <a:chOff x="6408303" y="4570186"/>
            <a:chExt cx="4889732" cy="711196"/>
          </a:xfrm>
        </p:grpSpPr>
        <p:sp>
          <p:nvSpPr>
            <p:cNvPr id="15" name="矩形 14"/>
            <p:cNvSpPr/>
            <p:nvPr/>
          </p:nvSpPr>
          <p:spPr>
            <a:xfrm>
              <a:off x="6408303" y="4828267"/>
              <a:ext cx="4889732"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816437" y="4570186"/>
              <a:ext cx="711200" cy="71119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p:cNvSpPr/>
            <p:nvPr/>
          </p:nvSpPr>
          <p:spPr>
            <a:xfrm>
              <a:off x="9083826" y="4570186"/>
              <a:ext cx="711200" cy="71119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Freeform 48"/>
            <p:cNvSpPr>
              <a:spLocks noEditPoints="1"/>
            </p:cNvSpPr>
            <p:nvPr/>
          </p:nvSpPr>
          <p:spPr bwMode="auto">
            <a:xfrm>
              <a:off x="9307276" y="4802923"/>
              <a:ext cx="262216" cy="262216"/>
            </a:xfrm>
            <a:custGeom>
              <a:avLst/>
              <a:gdLst>
                <a:gd name="T0" fmla="*/ 116 w 128"/>
                <a:gd name="T1" fmla="*/ 0 h 128"/>
                <a:gd name="T2" fmla="*/ 12 w 128"/>
                <a:gd name="T3" fmla="*/ 0 h 128"/>
                <a:gd name="T4" fmla="*/ 0 w 128"/>
                <a:gd name="T5" fmla="*/ 12 h 128"/>
                <a:gd name="T6" fmla="*/ 0 w 128"/>
                <a:gd name="T7" fmla="*/ 92 h 128"/>
                <a:gd name="T8" fmla="*/ 12 w 128"/>
                <a:gd name="T9" fmla="*/ 104 h 128"/>
                <a:gd name="T10" fmla="*/ 44 w 128"/>
                <a:gd name="T11" fmla="*/ 104 h 128"/>
                <a:gd name="T12" fmla="*/ 44 w 128"/>
                <a:gd name="T13" fmla="*/ 120 h 128"/>
                <a:gd name="T14" fmla="*/ 40 w 128"/>
                <a:gd name="T15" fmla="*/ 120 h 128"/>
                <a:gd name="T16" fmla="*/ 36 w 128"/>
                <a:gd name="T17" fmla="*/ 124 h 128"/>
                <a:gd name="T18" fmla="*/ 40 w 128"/>
                <a:gd name="T19" fmla="*/ 128 h 128"/>
                <a:gd name="T20" fmla="*/ 88 w 128"/>
                <a:gd name="T21" fmla="*/ 128 h 128"/>
                <a:gd name="T22" fmla="*/ 92 w 128"/>
                <a:gd name="T23" fmla="*/ 124 h 128"/>
                <a:gd name="T24" fmla="*/ 88 w 128"/>
                <a:gd name="T25" fmla="*/ 120 h 128"/>
                <a:gd name="T26" fmla="*/ 84 w 128"/>
                <a:gd name="T27" fmla="*/ 120 h 128"/>
                <a:gd name="T28" fmla="*/ 84 w 128"/>
                <a:gd name="T29" fmla="*/ 104 h 128"/>
                <a:gd name="T30" fmla="*/ 116 w 128"/>
                <a:gd name="T31" fmla="*/ 104 h 128"/>
                <a:gd name="T32" fmla="*/ 128 w 128"/>
                <a:gd name="T33" fmla="*/ 92 h 128"/>
                <a:gd name="T34" fmla="*/ 128 w 128"/>
                <a:gd name="T35" fmla="*/ 12 h 128"/>
                <a:gd name="T36" fmla="*/ 116 w 128"/>
                <a:gd name="T37" fmla="*/ 0 h 128"/>
                <a:gd name="T38" fmla="*/ 76 w 128"/>
                <a:gd name="T39" fmla="*/ 120 h 128"/>
                <a:gd name="T40" fmla="*/ 52 w 128"/>
                <a:gd name="T41" fmla="*/ 120 h 128"/>
                <a:gd name="T42" fmla="*/ 52 w 128"/>
                <a:gd name="T43" fmla="*/ 104 h 128"/>
                <a:gd name="T44" fmla="*/ 76 w 128"/>
                <a:gd name="T45" fmla="*/ 104 h 128"/>
                <a:gd name="T46" fmla="*/ 76 w 128"/>
                <a:gd name="T47" fmla="*/ 120 h 128"/>
                <a:gd name="T48" fmla="*/ 120 w 128"/>
                <a:gd name="T49" fmla="*/ 88 h 128"/>
                <a:gd name="T50" fmla="*/ 112 w 128"/>
                <a:gd name="T51" fmla="*/ 96 h 128"/>
                <a:gd name="T52" fmla="*/ 16 w 128"/>
                <a:gd name="T53" fmla="*/ 96 h 128"/>
                <a:gd name="T54" fmla="*/ 8 w 128"/>
                <a:gd name="T55" fmla="*/ 88 h 128"/>
                <a:gd name="T56" fmla="*/ 8 w 128"/>
                <a:gd name="T57" fmla="*/ 84 h 128"/>
                <a:gd name="T58" fmla="*/ 120 w 128"/>
                <a:gd name="T59" fmla="*/ 84 h 128"/>
                <a:gd name="T60" fmla="*/ 120 w 128"/>
                <a:gd name="T61" fmla="*/ 88 h 128"/>
                <a:gd name="T62" fmla="*/ 120 w 128"/>
                <a:gd name="T63" fmla="*/ 76 h 128"/>
                <a:gd name="T64" fmla="*/ 8 w 128"/>
                <a:gd name="T65" fmla="*/ 76 h 128"/>
                <a:gd name="T66" fmla="*/ 8 w 128"/>
                <a:gd name="T67" fmla="*/ 16 h 128"/>
                <a:gd name="T68" fmla="*/ 16 w 128"/>
                <a:gd name="T69" fmla="*/ 8 h 128"/>
                <a:gd name="T70" fmla="*/ 112 w 128"/>
                <a:gd name="T71" fmla="*/ 8 h 128"/>
                <a:gd name="T72" fmla="*/ 120 w 128"/>
                <a:gd name="T73" fmla="*/ 16 h 128"/>
                <a:gd name="T74" fmla="*/ 120 w 128"/>
                <a:gd name="T75" fmla="*/ 7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6" y="0"/>
                  </a:moveTo>
                  <a:cubicBezTo>
                    <a:pt x="12" y="0"/>
                    <a:pt x="12" y="0"/>
                    <a:pt x="12" y="0"/>
                  </a:cubicBezTo>
                  <a:cubicBezTo>
                    <a:pt x="5" y="0"/>
                    <a:pt x="0" y="5"/>
                    <a:pt x="0" y="12"/>
                  </a:cubicBezTo>
                  <a:cubicBezTo>
                    <a:pt x="0" y="92"/>
                    <a:pt x="0" y="92"/>
                    <a:pt x="0" y="92"/>
                  </a:cubicBezTo>
                  <a:cubicBezTo>
                    <a:pt x="0" y="98"/>
                    <a:pt x="5" y="104"/>
                    <a:pt x="12" y="104"/>
                  </a:cubicBezTo>
                  <a:cubicBezTo>
                    <a:pt x="44" y="104"/>
                    <a:pt x="44" y="104"/>
                    <a:pt x="44" y="104"/>
                  </a:cubicBezTo>
                  <a:cubicBezTo>
                    <a:pt x="44" y="120"/>
                    <a:pt x="44" y="120"/>
                    <a:pt x="44" y="120"/>
                  </a:cubicBezTo>
                  <a:cubicBezTo>
                    <a:pt x="40" y="120"/>
                    <a:pt x="40" y="120"/>
                    <a:pt x="40" y="120"/>
                  </a:cubicBezTo>
                  <a:cubicBezTo>
                    <a:pt x="37" y="120"/>
                    <a:pt x="36" y="122"/>
                    <a:pt x="36" y="124"/>
                  </a:cubicBezTo>
                  <a:cubicBezTo>
                    <a:pt x="36" y="126"/>
                    <a:pt x="37" y="128"/>
                    <a:pt x="40" y="128"/>
                  </a:cubicBezTo>
                  <a:cubicBezTo>
                    <a:pt x="88" y="128"/>
                    <a:pt x="88" y="128"/>
                    <a:pt x="88" y="128"/>
                  </a:cubicBezTo>
                  <a:cubicBezTo>
                    <a:pt x="90" y="128"/>
                    <a:pt x="92" y="126"/>
                    <a:pt x="92" y="124"/>
                  </a:cubicBezTo>
                  <a:cubicBezTo>
                    <a:pt x="92" y="122"/>
                    <a:pt x="90" y="120"/>
                    <a:pt x="88" y="120"/>
                  </a:cubicBezTo>
                  <a:cubicBezTo>
                    <a:pt x="84" y="120"/>
                    <a:pt x="84" y="120"/>
                    <a:pt x="84" y="120"/>
                  </a:cubicBezTo>
                  <a:cubicBezTo>
                    <a:pt x="84" y="104"/>
                    <a:pt x="84" y="104"/>
                    <a:pt x="84" y="104"/>
                  </a:cubicBezTo>
                  <a:cubicBezTo>
                    <a:pt x="116" y="104"/>
                    <a:pt x="116" y="104"/>
                    <a:pt x="116" y="104"/>
                  </a:cubicBezTo>
                  <a:cubicBezTo>
                    <a:pt x="122" y="104"/>
                    <a:pt x="128" y="98"/>
                    <a:pt x="128" y="92"/>
                  </a:cubicBezTo>
                  <a:cubicBezTo>
                    <a:pt x="128" y="12"/>
                    <a:pt x="128" y="12"/>
                    <a:pt x="128" y="12"/>
                  </a:cubicBezTo>
                  <a:cubicBezTo>
                    <a:pt x="128" y="5"/>
                    <a:pt x="122" y="0"/>
                    <a:pt x="116" y="0"/>
                  </a:cubicBezTo>
                  <a:close/>
                  <a:moveTo>
                    <a:pt x="76" y="120"/>
                  </a:moveTo>
                  <a:cubicBezTo>
                    <a:pt x="52" y="120"/>
                    <a:pt x="52" y="120"/>
                    <a:pt x="52" y="120"/>
                  </a:cubicBezTo>
                  <a:cubicBezTo>
                    <a:pt x="52" y="104"/>
                    <a:pt x="52" y="104"/>
                    <a:pt x="52" y="104"/>
                  </a:cubicBezTo>
                  <a:cubicBezTo>
                    <a:pt x="76" y="104"/>
                    <a:pt x="76" y="104"/>
                    <a:pt x="76" y="104"/>
                  </a:cubicBezTo>
                  <a:lnTo>
                    <a:pt x="76" y="120"/>
                  </a:lnTo>
                  <a:close/>
                  <a:moveTo>
                    <a:pt x="120" y="88"/>
                  </a:moveTo>
                  <a:cubicBezTo>
                    <a:pt x="120" y="92"/>
                    <a:pt x="116" y="96"/>
                    <a:pt x="112" y="96"/>
                  </a:cubicBezTo>
                  <a:cubicBezTo>
                    <a:pt x="16" y="96"/>
                    <a:pt x="16" y="96"/>
                    <a:pt x="16" y="96"/>
                  </a:cubicBezTo>
                  <a:cubicBezTo>
                    <a:pt x="11" y="96"/>
                    <a:pt x="8" y="92"/>
                    <a:pt x="8" y="88"/>
                  </a:cubicBezTo>
                  <a:cubicBezTo>
                    <a:pt x="8" y="84"/>
                    <a:pt x="8" y="84"/>
                    <a:pt x="8" y="84"/>
                  </a:cubicBezTo>
                  <a:cubicBezTo>
                    <a:pt x="120" y="84"/>
                    <a:pt x="120" y="84"/>
                    <a:pt x="120" y="84"/>
                  </a:cubicBezTo>
                  <a:lnTo>
                    <a:pt x="120" y="88"/>
                  </a:lnTo>
                  <a:close/>
                  <a:moveTo>
                    <a:pt x="120" y="76"/>
                  </a:moveTo>
                  <a:cubicBezTo>
                    <a:pt x="8" y="76"/>
                    <a:pt x="8" y="76"/>
                    <a:pt x="8" y="76"/>
                  </a:cubicBezTo>
                  <a:cubicBezTo>
                    <a:pt x="8" y="16"/>
                    <a:pt x="8" y="16"/>
                    <a:pt x="8" y="16"/>
                  </a:cubicBezTo>
                  <a:cubicBezTo>
                    <a:pt x="8" y="11"/>
                    <a:pt x="11" y="8"/>
                    <a:pt x="16" y="8"/>
                  </a:cubicBezTo>
                  <a:cubicBezTo>
                    <a:pt x="112" y="8"/>
                    <a:pt x="112" y="8"/>
                    <a:pt x="112" y="8"/>
                  </a:cubicBezTo>
                  <a:cubicBezTo>
                    <a:pt x="116" y="8"/>
                    <a:pt x="120" y="11"/>
                    <a:pt x="120" y="16"/>
                  </a:cubicBezTo>
                  <a:lnTo>
                    <a:pt x="120" y="76"/>
                  </a:ln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72"/>
            <p:cNvSpPr>
              <a:spLocks noEditPoints="1"/>
            </p:cNvSpPr>
            <p:nvPr/>
          </p:nvSpPr>
          <p:spPr bwMode="auto">
            <a:xfrm>
              <a:off x="7041362" y="4774224"/>
              <a:ext cx="261350" cy="262216"/>
            </a:xfrm>
            <a:custGeom>
              <a:avLst/>
              <a:gdLst>
                <a:gd name="T0" fmla="*/ 20 w 128"/>
                <a:gd name="T1" fmla="*/ 0 h 128"/>
                <a:gd name="T2" fmla="*/ 12 w 128"/>
                <a:gd name="T3" fmla="*/ 0 h 128"/>
                <a:gd name="T4" fmla="*/ 0 w 128"/>
                <a:gd name="T5" fmla="*/ 12 h 128"/>
                <a:gd name="T6" fmla="*/ 0 w 128"/>
                <a:gd name="T7" fmla="*/ 116 h 128"/>
                <a:gd name="T8" fmla="*/ 12 w 128"/>
                <a:gd name="T9" fmla="*/ 128 h 128"/>
                <a:gd name="T10" fmla="*/ 20 w 128"/>
                <a:gd name="T11" fmla="*/ 128 h 128"/>
                <a:gd name="T12" fmla="*/ 32 w 128"/>
                <a:gd name="T13" fmla="*/ 116 h 128"/>
                <a:gd name="T14" fmla="*/ 32 w 128"/>
                <a:gd name="T15" fmla="*/ 12 h 128"/>
                <a:gd name="T16" fmla="*/ 20 w 128"/>
                <a:gd name="T17" fmla="*/ 0 h 128"/>
                <a:gd name="T18" fmla="*/ 24 w 128"/>
                <a:gd name="T19" fmla="*/ 112 h 128"/>
                <a:gd name="T20" fmla="*/ 16 w 128"/>
                <a:gd name="T21" fmla="*/ 120 h 128"/>
                <a:gd name="T22" fmla="*/ 8 w 128"/>
                <a:gd name="T23" fmla="*/ 112 h 128"/>
                <a:gd name="T24" fmla="*/ 8 w 128"/>
                <a:gd name="T25" fmla="*/ 16 h 128"/>
                <a:gd name="T26" fmla="*/ 16 w 128"/>
                <a:gd name="T27" fmla="*/ 8 h 128"/>
                <a:gd name="T28" fmla="*/ 24 w 128"/>
                <a:gd name="T29" fmla="*/ 16 h 128"/>
                <a:gd name="T30" fmla="*/ 24 w 128"/>
                <a:gd name="T31" fmla="*/ 112 h 128"/>
                <a:gd name="T32" fmla="*/ 116 w 128"/>
                <a:gd name="T33" fmla="*/ 24 h 128"/>
                <a:gd name="T34" fmla="*/ 108 w 128"/>
                <a:gd name="T35" fmla="*/ 24 h 128"/>
                <a:gd name="T36" fmla="*/ 96 w 128"/>
                <a:gd name="T37" fmla="*/ 36 h 128"/>
                <a:gd name="T38" fmla="*/ 96 w 128"/>
                <a:gd name="T39" fmla="*/ 116 h 128"/>
                <a:gd name="T40" fmla="*/ 108 w 128"/>
                <a:gd name="T41" fmla="*/ 128 h 128"/>
                <a:gd name="T42" fmla="*/ 116 w 128"/>
                <a:gd name="T43" fmla="*/ 128 h 128"/>
                <a:gd name="T44" fmla="*/ 128 w 128"/>
                <a:gd name="T45" fmla="*/ 116 h 128"/>
                <a:gd name="T46" fmla="*/ 128 w 128"/>
                <a:gd name="T47" fmla="*/ 36 h 128"/>
                <a:gd name="T48" fmla="*/ 116 w 128"/>
                <a:gd name="T49" fmla="*/ 24 h 128"/>
                <a:gd name="T50" fmla="*/ 120 w 128"/>
                <a:gd name="T51" fmla="*/ 112 h 128"/>
                <a:gd name="T52" fmla="*/ 112 w 128"/>
                <a:gd name="T53" fmla="*/ 120 h 128"/>
                <a:gd name="T54" fmla="*/ 104 w 128"/>
                <a:gd name="T55" fmla="*/ 112 h 128"/>
                <a:gd name="T56" fmla="*/ 104 w 128"/>
                <a:gd name="T57" fmla="*/ 40 h 128"/>
                <a:gd name="T58" fmla="*/ 112 w 128"/>
                <a:gd name="T59" fmla="*/ 32 h 128"/>
                <a:gd name="T60" fmla="*/ 120 w 128"/>
                <a:gd name="T61" fmla="*/ 40 h 128"/>
                <a:gd name="T62" fmla="*/ 120 w 128"/>
                <a:gd name="T63" fmla="*/ 112 h 128"/>
                <a:gd name="T64" fmla="*/ 68 w 128"/>
                <a:gd name="T65" fmla="*/ 48 h 128"/>
                <a:gd name="T66" fmla="*/ 60 w 128"/>
                <a:gd name="T67" fmla="*/ 48 h 128"/>
                <a:gd name="T68" fmla="*/ 48 w 128"/>
                <a:gd name="T69" fmla="*/ 60 h 128"/>
                <a:gd name="T70" fmla="*/ 48 w 128"/>
                <a:gd name="T71" fmla="*/ 116 h 128"/>
                <a:gd name="T72" fmla="*/ 60 w 128"/>
                <a:gd name="T73" fmla="*/ 128 h 128"/>
                <a:gd name="T74" fmla="*/ 68 w 128"/>
                <a:gd name="T75" fmla="*/ 128 h 128"/>
                <a:gd name="T76" fmla="*/ 80 w 128"/>
                <a:gd name="T77" fmla="*/ 116 h 128"/>
                <a:gd name="T78" fmla="*/ 80 w 128"/>
                <a:gd name="T79" fmla="*/ 60 h 128"/>
                <a:gd name="T80" fmla="*/ 68 w 128"/>
                <a:gd name="T81" fmla="*/ 48 h 128"/>
                <a:gd name="T82" fmla="*/ 72 w 128"/>
                <a:gd name="T83" fmla="*/ 112 h 128"/>
                <a:gd name="T84" fmla="*/ 64 w 128"/>
                <a:gd name="T85" fmla="*/ 120 h 128"/>
                <a:gd name="T86" fmla="*/ 56 w 128"/>
                <a:gd name="T87" fmla="*/ 112 h 128"/>
                <a:gd name="T88" fmla="*/ 56 w 128"/>
                <a:gd name="T89" fmla="*/ 64 h 128"/>
                <a:gd name="T90" fmla="*/ 64 w 128"/>
                <a:gd name="T91" fmla="*/ 56 h 128"/>
                <a:gd name="T92" fmla="*/ 72 w 128"/>
                <a:gd name="T93" fmla="*/ 64 h 128"/>
                <a:gd name="T94" fmla="*/ 72 w 128"/>
                <a:gd name="T95"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20" y="0"/>
                  </a:moveTo>
                  <a:cubicBezTo>
                    <a:pt x="12" y="0"/>
                    <a:pt x="12" y="0"/>
                    <a:pt x="12" y="0"/>
                  </a:cubicBezTo>
                  <a:cubicBezTo>
                    <a:pt x="5" y="0"/>
                    <a:pt x="0" y="5"/>
                    <a:pt x="0" y="12"/>
                  </a:cubicBezTo>
                  <a:cubicBezTo>
                    <a:pt x="0" y="116"/>
                    <a:pt x="0" y="116"/>
                    <a:pt x="0" y="116"/>
                  </a:cubicBezTo>
                  <a:cubicBezTo>
                    <a:pt x="0" y="123"/>
                    <a:pt x="5" y="128"/>
                    <a:pt x="12" y="128"/>
                  </a:cubicBezTo>
                  <a:cubicBezTo>
                    <a:pt x="20" y="128"/>
                    <a:pt x="20" y="128"/>
                    <a:pt x="20" y="128"/>
                  </a:cubicBezTo>
                  <a:cubicBezTo>
                    <a:pt x="27" y="128"/>
                    <a:pt x="32" y="123"/>
                    <a:pt x="32" y="116"/>
                  </a:cubicBezTo>
                  <a:cubicBezTo>
                    <a:pt x="32" y="12"/>
                    <a:pt x="32" y="12"/>
                    <a:pt x="32" y="12"/>
                  </a:cubicBezTo>
                  <a:cubicBezTo>
                    <a:pt x="32" y="5"/>
                    <a:pt x="27" y="0"/>
                    <a:pt x="20" y="0"/>
                  </a:cubicBezTo>
                  <a:close/>
                  <a:moveTo>
                    <a:pt x="24" y="112"/>
                  </a:moveTo>
                  <a:cubicBezTo>
                    <a:pt x="24" y="116"/>
                    <a:pt x="20" y="120"/>
                    <a:pt x="16" y="120"/>
                  </a:cubicBezTo>
                  <a:cubicBezTo>
                    <a:pt x="12" y="120"/>
                    <a:pt x="8" y="116"/>
                    <a:pt x="8" y="112"/>
                  </a:cubicBezTo>
                  <a:cubicBezTo>
                    <a:pt x="8" y="16"/>
                    <a:pt x="8" y="16"/>
                    <a:pt x="8" y="16"/>
                  </a:cubicBezTo>
                  <a:cubicBezTo>
                    <a:pt x="8" y="12"/>
                    <a:pt x="12" y="8"/>
                    <a:pt x="16" y="8"/>
                  </a:cubicBezTo>
                  <a:cubicBezTo>
                    <a:pt x="20" y="8"/>
                    <a:pt x="24" y="12"/>
                    <a:pt x="24" y="16"/>
                  </a:cubicBezTo>
                  <a:lnTo>
                    <a:pt x="24" y="112"/>
                  </a:lnTo>
                  <a:close/>
                  <a:moveTo>
                    <a:pt x="116" y="24"/>
                  </a:moveTo>
                  <a:cubicBezTo>
                    <a:pt x="108" y="24"/>
                    <a:pt x="108" y="24"/>
                    <a:pt x="108" y="24"/>
                  </a:cubicBezTo>
                  <a:cubicBezTo>
                    <a:pt x="101" y="24"/>
                    <a:pt x="96" y="29"/>
                    <a:pt x="96" y="36"/>
                  </a:cubicBezTo>
                  <a:cubicBezTo>
                    <a:pt x="96" y="116"/>
                    <a:pt x="96" y="116"/>
                    <a:pt x="96" y="116"/>
                  </a:cubicBezTo>
                  <a:cubicBezTo>
                    <a:pt x="96" y="123"/>
                    <a:pt x="101" y="128"/>
                    <a:pt x="108" y="128"/>
                  </a:cubicBezTo>
                  <a:cubicBezTo>
                    <a:pt x="116" y="128"/>
                    <a:pt x="116" y="128"/>
                    <a:pt x="116" y="128"/>
                  </a:cubicBezTo>
                  <a:cubicBezTo>
                    <a:pt x="123" y="128"/>
                    <a:pt x="128" y="123"/>
                    <a:pt x="128" y="116"/>
                  </a:cubicBezTo>
                  <a:cubicBezTo>
                    <a:pt x="128" y="36"/>
                    <a:pt x="128" y="36"/>
                    <a:pt x="128" y="36"/>
                  </a:cubicBezTo>
                  <a:cubicBezTo>
                    <a:pt x="128" y="29"/>
                    <a:pt x="123" y="24"/>
                    <a:pt x="116" y="24"/>
                  </a:cubicBezTo>
                  <a:close/>
                  <a:moveTo>
                    <a:pt x="120" y="112"/>
                  </a:moveTo>
                  <a:cubicBezTo>
                    <a:pt x="120" y="116"/>
                    <a:pt x="116" y="120"/>
                    <a:pt x="112" y="120"/>
                  </a:cubicBezTo>
                  <a:cubicBezTo>
                    <a:pt x="108" y="120"/>
                    <a:pt x="104" y="116"/>
                    <a:pt x="104" y="112"/>
                  </a:cubicBezTo>
                  <a:cubicBezTo>
                    <a:pt x="104" y="40"/>
                    <a:pt x="104" y="40"/>
                    <a:pt x="104" y="40"/>
                  </a:cubicBezTo>
                  <a:cubicBezTo>
                    <a:pt x="104" y="36"/>
                    <a:pt x="108" y="32"/>
                    <a:pt x="112" y="32"/>
                  </a:cubicBezTo>
                  <a:cubicBezTo>
                    <a:pt x="116" y="32"/>
                    <a:pt x="120" y="36"/>
                    <a:pt x="120" y="40"/>
                  </a:cubicBezTo>
                  <a:lnTo>
                    <a:pt x="120" y="112"/>
                  </a:lnTo>
                  <a:close/>
                  <a:moveTo>
                    <a:pt x="68" y="48"/>
                  </a:moveTo>
                  <a:cubicBezTo>
                    <a:pt x="60" y="48"/>
                    <a:pt x="60" y="48"/>
                    <a:pt x="60" y="48"/>
                  </a:cubicBezTo>
                  <a:cubicBezTo>
                    <a:pt x="53" y="48"/>
                    <a:pt x="48" y="53"/>
                    <a:pt x="48" y="60"/>
                  </a:cubicBezTo>
                  <a:cubicBezTo>
                    <a:pt x="48" y="116"/>
                    <a:pt x="48" y="116"/>
                    <a:pt x="48" y="116"/>
                  </a:cubicBezTo>
                  <a:cubicBezTo>
                    <a:pt x="48" y="123"/>
                    <a:pt x="53" y="128"/>
                    <a:pt x="60" y="128"/>
                  </a:cubicBezTo>
                  <a:cubicBezTo>
                    <a:pt x="68" y="128"/>
                    <a:pt x="68" y="128"/>
                    <a:pt x="68" y="128"/>
                  </a:cubicBezTo>
                  <a:cubicBezTo>
                    <a:pt x="75" y="128"/>
                    <a:pt x="80" y="123"/>
                    <a:pt x="80" y="116"/>
                  </a:cubicBezTo>
                  <a:cubicBezTo>
                    <a:pt x="80" y="60"/>
                    <a:pt x="80" y="60"/>
                    <a:pt x="80" y="60"/>
                  </a:cubicBezTo>
                  <a:cubicBezTo>
                    <a:pt x="80" y="53"/>
                    <a:pt x="75" y="48"/>
                    <a:pt x="68" y="48"/>
                  </a:cubicBezTo>
                  <a:close/>
                  <a:moveTo>
                    <a:pt x="72" y="112"/>
                  </a:moveTo>
                  <a:cubicBezTo>
                    <a:pt x="72" y="116"/>
                    <a:pt x="68" y="120"/>
                    <a:pt x="64" y="120"/>
                  </a:cubicBezTo>
                  <a:cubicBezTo>
                    <a:pt x="60" y="120"/>
                    <a:pt x="56" y="116"/>
                    <a:pt x="56" y="112"/>
                  </a:cubicBezTo>
                  <a:cubicBezTo>
                    <a:pt x="56" y="64"/>
                    <a:pt x="56" y="64"/>
                    <a:pt x="56" y="64"/>
                  </a:cubicBezTo>
                  <a:cubicBezTo>
                    <a:pt x="56" y="60"/>
                    <a:pt x="60" y="56"/>
                    <a:pt x="64" y="56"/>
                  </a:cubicBezTo>
                  <a:cubicBezTo>
                    <a:pt x="68" y="56"/>
                    <a:pt x="72" y="60"/>
                    <a:pt x="72" y="64"/>
                  </a:cubicBezTo>
                  <a:lnTo>
                    <a:pt x="72" y="112"/>
                  </a:ln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p:cNvGrpSpPr/>
          <p:nvPr/>
        </p:nvGrpSpPr>
        <p:grpSpPr>
          <a:xfrm>
            <a:off x="4815803" y="1422401"/>
            <a:ext cx="5159834" cy="711196"/>
            <a:chOff x="4815803" y="1422401"/>
            <a:chExt cx="5159834" cy="711196"/>
          </a:xfrm>
        </p:grpSpPr>
        <p:sp>
          <p:nvSpPr>
            <p:cNvPr id="8" name="矩形 7"/>
            <p:cNvSpPr/>
            <p:nvPr/>
          </p:nvSpPr>
          <p:spPr>
            <a:xfrm>
              <a:off x="5079637" y="1632857"/>
              <a:ext cx="4896000"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815803" y="1422401"/>
              <a:ext cx="711200" cy="71119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p:cNvSpPr/>
            <p:nvPr/>
          </p:nvSpPr>
          <p:spPr>
            <a:xfrm>
              <a:off x="7385523" y="1422401"/>
              <a:ext cx="711200" cy="71119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Freeform 73"/>
            <p:cNvSpPr>
              <a:spLocks noEditPoints="1"/>
            </p:cNvSpPr>
            <p:nvPr/>
          </p:nvSpPr>
          <p:spPr bwMode="auto">
            <a:xfrm>
              <a:off x="7610448" y="1654569"/>
              <a:ext cx="261350" cy="262216"/>
            </a:xfrm>
            <a:custGeom>
              <a:avLst/>
              <a:gdLst>
                <a:gd name="T0" fmla="*/ 36 w 128"/>
                <a:gd name="T1" fmla="*/ 44 h 128"/>
                <a:gd name="T2" fmla="*/ 92 w 128"/>
                <a:gd name="T3" fmla="*/ 44 h 128"/>
                <a:gd name="T4" fmla="*/ 96 w 128"/>
                <a:gd name="T5" fmla="*/ 40 h 128"/>
                <a:gd name="T6" fmla="*/ 92 w 128"/>
                <a:gd name="T7" fmla="*/ 36 h 128"/>
                <a:gd name="T8" fmla="*/ 36 w 128"/>
                <a:gd name="T9" fmla="*/ 36 h 128"/>
                <a:gd name="T10" fmla="*/ 32 w 128"/>
                <a:gd name="T11" fmla="*/ 40 h 128"/>
                <a:gd name="T12" fmla="*/ 36 w 128"/>
                <a:gd name="T13" fmla="*/ 44 h 128"/>
                <a:gd name="T14" fmla="*/ 100 w 128"/>
                <a:gd name="T15" fmla="*/ 56 h 128"/>
                <a:gd name="T16" fmla="*/ 96 w 128"/>
                <a:gd name="T17" fmla="*/ 52 h 128"/>
                <a:gd name="T18" fmla="*/ 32 w 128"/>
                <a:gd name="T19" fmla="*/ 52 h 128"/>
                <a:gd name="T20" fmla="*/ 28 w 128"/>
                <a:gd name="T21" fmla="*/ 56 h 128"/>
                <a:gd name="T22" fmla="*/ 32 w 128"/>
                <a:gd name="T23" fmla="*/ 60 h 128"/>
                <a:gd name="T24" fmla="*/ 96 w 128"/>
                <a:gd name="T25" fmla="*/ 60 h 128"/>
                <a:gd name="T26" fmla="*/ 100 w 128"/>
                <a:gd name="T27" fmla="*/ 56 h 128"/>
                <a:gd name="T28" fmla="*/ 108 w 128"/>
                <a:gd name="T29" fmla="*/ 8 h 128"/>
                <a:gd name="T30" fmla="*/ 100 w 128"/>
                <a:gd name="T31" fmla="*/ 0 h 128"/>
                <a:gd name="T32" fmla="*/ 24 w 128"/>
                <a:gd name="T33" fmla="*/ 0 h 128"/>
                <a:gd name="T34" fmla="*/ 16 w 128"/>
                <a:gd name="T35" fmla="*/ 8 h 128"/>
                <a:gd name="T36" fmla="*/ 0 w 128"/>
                <a:gd name="T37" fmla="*/ 76 h 128"/>
                <a:gd name="T38" fmla="*/ 0 w 128"/>
                <a:gd name="T39" fmla="*/ 116 h 128"/>
                <a:gd name="T40" fmla="*/ 12 w 128"/>
                <a:gd name="T41" fmla="*/ 128 h 128"/>
                <a:gd name="T42" fmla="*/ 116 w 128"/>
                <a:gd name="T43" fmla="*/ 128 h 128"/>
                <a:gd name="T44" fmla="*/ 128 w 128"/>
                <a:gd name="T45" fmla="*/ 116 h 128"/>
                <a:gd name="T46" fmla="*/ 128 w 128"/>
                <a:gd name="T47" fmla="*/ 76 h 128"/>
                <a:gd name="T48" fmla="*/ 108 w 128"/>
                <a:gd name="T49" fmla="*/ 8 h 128"/>
                <a:gd name="T50" fmla="*/ 24 w 128"/>
                <a:gd name="T51" fmla="*/ 12 h 128"/>
                <a:gd name="T52" fmla="*/ 28 w 128"/>
                <a:gd name="T53" fmla="*/ 8 h 128"/>
                <a:gd name="T54" fmla="*/ 96 w 128"/>
                <a:gd name="T55" fmla="*/ 8 h 128"/>
                <a:gd name="T56" fmla="*/ 100 w 128"/>
                <a:gd name="T57" fmla="*/ 12 h 128"/>
                <a:gd name="T58" fmla="*/ 119 w 128"/>
                <a:gd name="T59" fmla="*/ 72 h 128"/>
                <a:gd name="T60" fmla="*/ 92 w 128"/>
                <a:gd name="T61" fmla="*/ 72 h 128"/>
                <a:gd name="T62" fmla="*/ 88 w 128"/>
                <a:gd name="T63" fmla="*/ 72 h 128"/>
                <a:gd name="T64" fmla="*/ 84 w 128"/>
                <a:gd name="T65" fmla="*/ 76 h 128"/>
                <a:gd name="T66" fmla="*/ 84 w 128"/>
                <a:gd name="T67" fmla="*/ 88 h 128"/>
                <a:gd name="T68" fmla="*/ 80 w 128"/>
                <a:gd name="T69" fmla="*/ 92 h 128"/>
                <a:gd name="T70" fmla="*/ 48 w 128"/>
                <a:gd name="T71" fmla="*/ 92 h 128"/>
                <a:gd name="T72" fmla="*/ 44 w 128"/>
                <a:gd name="T73" fmla="*/ 88 h 128"/>
                <a:gd name="T74" fmla="*/ 44 w 128"/>
                <a:gd name="T75" fmla="*/ 76 h 128"/>
                <a:gd name="T76" fmla="*/ 40 w 128"/>
                <a:gd name="T77" fmla="*/ 72 h 128"/>
                <a:gd name="T78" fmla="*/ 36 w 128"/>
                <a:gd name="T79" fmla="*/ 72 h 128"/>
                <a:gd name="T80" fmla="*/ 9 w 128"/>
                <a:gd name="T81" fmla="*/ 72 h 128"/>
                <a:gd name="T82" fmla="*/ 24 w 128"/>
                <a:gd name="T83" fmla="*/ 12 h 128"/>
                <a:gd name="T84" fmla="*/ 120 w 128"/>
                <a:gd name="T85" fmla="*/ 112 h 128"/>
                <a:gd name="T86" fmla="*/ 112 w 128"/>
                <a:gd name="T87" fmla="*/ 120 h 128"/>
                <a:gd name="T88" fmla="*/ 16 w 128"/>
                <a:gd name="T89" fmla="*/ 120 h 128"/>
                <a:gd name="T90" fmla="*/ 8 w 128"/>
                <a:gd name="T91" fmla="*/ 112 h 128"/>
                <a:gd name="T92" fmla="*/ 8 w 128"/>
                <a:gd name="T93" fmla="*/ 80 h 128"/>
                <a:gd name="T94" fmla="*/ 36 w 128"/>
                <a:gd name="T95" fmla="*/ 80 h 128"/>
                <a:gd name="T96" fmla="*/ 36 w 128"/>
                <a:gd name="T97" fmla="*/ 92 h 128"/>
                <a:gd name="T98" fmla="*/ 44 w 128"/>
                <a:gd name="T99" fmla="*/ 100 h 128"/>
                <a:gd name="T100" fmla="*/ 84 w 128"/>
                <a:gd name="T101" fmla="*/ 100 h 128"/>
                <a:gd name="T102" fmla="*/ 92 w 128"/>
                <a:gd name="T103" fmla="*/ 92 h 128"/>
                <a:gd name="T104" fmla="*/ 92 w 128"/>
                <a:gd name="T105" fmla="*/ 80 h 128"/>
                <a:gd name="T106" fmla="*/ 120 w 128"/>
                <a:gd name="T107" fmla="*/ 80 h 128"/>
                <a:gd name="T108" fmla="*/ 120 w 128"/>
                <a:gd name="T109" fmla="*/ 112 h 128"/>
                <a:gd name="T110" fmla="*/ 40 w 128"/>
                <a:gd name="T111" fmla="*/ 28 h 128"/>
                <a:gd name="T112" fmla="*/ 88 w 128"/>
                <a:gd name="T113" fmla="*/ 28 h 128"/>
                <a:gd name="T114" fmla="*/ 92 w 128"/>
                <a:gd name="T115" fmla="*/ 24 h 128"/>
                <a:gd name="T116" fmla="*/ 88 w 128"/>
                <a:gd name="T117" fmla="*/ 20 h 128"/>
                <a:gd name="T118" fmla="*/ 40 w 128"/>
                <a:gd name="T119" fmla="*/ 20 h 128"/>
                <a:gd name="T120" fmla="*/ 36 w 128"/>
                <a:gd name="T121" fmla="*/ 24 h 128"/>
                <a:gd name="T122" fmla="*/ 40 w 128"/>
                <a:gd name="T123" fmla="*/ 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36" y="44"/>
                  </a:moveTo>
                  <a:cubicBezTo>
                    <a:pt x="92" y="44"/>
                    <a:pt x="92" y="44"/>
                    <a:pt x="92" y="44"/>
                  </a:cubicBezTo>
                  <a:cubicBezTo>
                    <a:pt x="94" y="44"/>
                    <a:pt x="96" y="42"/>
                    <a:pt x="96" y="40"/>
                  </a:cubicBezTo>
                  <a:cubicBezTo>
                    <a:pt x="96" y="38"/>
                    <a:pt x="94" y="36"/>
                    <a:pt x="92" y="36"/>
                  </a:cubicBezTo>
                  <a:cubicBezTo>
                    <a:pt x="36" y="36"/>
                    <a:pt x="36" y="36"/>
                    <a:pt x="36" y="36"/>
                  </a:cubicBezTo>
                  <a:cubicBezTo>
                    <a:pt x="34" y="36"/>
                    <a:pt x="32" y="38"/>
                    <a:pt x="32" y="40"/>
                  </a:cubicBezTo>
                  <a:cubicBezTo>
                    <a:pt x="32" y="42"/>
                    <a:pt x="34" y="44"/>
                    <a:pt x="36" y="44"/>
                  </a:cubicBezTo>
                  <a:close/>
                  <a:moveTo>
                    <a:pt x="100" y="56"/>
                  </a:moveTo>
                  <a:cubicBezTo>
                    <a:pt x="100" y="54"/>
                    <a:pt x="98" y="52"/>
                    <a:pt x="96" y="52"/>
                  </a:cubicBezTo>
                  <a:cubicBezTo>
                    <a:pt x="32" y="52"/>
                    <a:pt x="32" y="52"/>
                    <a:pt x="32" y="52"/>
                  </a:cubicBezTo>
                  <a:cubicBezTo>
                    <a:pt x="30" y="52"/>
                    <a:pt x="28" y="54"/>
                    <a:pt x="28" y="56"/>
                  </a:cubicBezTo>
                  <a:cubicBezTo>
                    <a:pt x="28" y="58"/>
                    <a:pt x="30" y="60"/>
                    <a:pt x="32" y="60"/>
                  </a:cubicBezTo>
                  <a:cubicBezTo>
                    <a:pt x="96" y="60"/>
                    <a:pt x="96" y="60"/>
                    <a:pt x="96" y="60"/>
                  </a:cubicBezTo>
                  <a:cubicBezTo>
                    <a:pt x="98" y="60"/>
                    <a:pt x="100" y="58"/>
                    <a:pt x="100" y="56"/>
                  </a:cubicBezTo>
                  <a:close/>
                  <a:moveTo>
                    <a:pt x="108" y="8"/>
                  </a:moveTo>
                  <a:cubicBezTo>
                    <a:pt x="107" y="5"/>
                    <a:pt x="104" y="0"/>
                    <a:pt x="100" y="0"/>
                  </a:cubicBezTo>
                  <a:cubicBezTo>
                    <a:pt x="24" y="0"/>
                    <a:pt x="24" y="0"/>
                    <a:pt x="24" y="0"/>
                  </a:cubicBezTo>
                  <a:cubicBezTo>
                    <a:pt x="20" y="0"/>
                    <a:pt x="17" y="5"/>
                    <a:pt x="16" y="8"/>
                  </a:cubicBezTo>
                  <a:cubicBezTo>
                    <a:pt x="0" y="76"/>
                    <a:pt x="0" y="76"/>
                    <a:pt x="0" y="76"/>
                  </a:cubicBezTo>
                  <a:cubicBezTo>
                    <a:pt x="0" y="116"/>
                    <a:pt x="0" y="116"/>
                    <a:pt x="0" y="116"/>
                  </a:cubicBezTo>
                  <a:cubicBezTo>
                    <a:pt x="0" y="123"/>
                    <a:pt x="5" y="128"/>
                    <a:pt x="12" y="128"/>
                  </a:cubicBezTo>
                  <a:cubicBezTo>
                    <a:pt x="116" y="128"/>
                    <a:pt x="116" y="128"/>
                    <a:pt x="116" y="128"/>
                  </a:cubicBezTo>
                  <a:cubicBezTo>
                    <a:pt x="123" y="128"/>
                    <a:pt x="128" y="123"/>
                    <a:pt x="128" y="116"/>
                  </a:cubicBezTo>
                  <a:cubicBezTo>
                    <a:pt x="128" y="76"/>
                    <a:pt x="128" y="76"/>
                    <a:pt x="128" y="76"/>
                  </a:cubicBezTo>
                  <a:lnTo>
                    <a:pt x="108" y="8"/>
                  </a:lnTo>
                  <a:close/>
                  <a:moveTo>
                    <a:pt x="24" y="12"/>
                  </a:moveTo>
                  <a:cubicBezTo>
                    <a:pt x="24" y="10"/>
                    <a:pt x="26" y="8"/>
                    <a:pt x="28" y="8"/>
                  </a:cubicBezTo>
                  <a:cubicBezTo>
                    <a:pt x="96" y="8"/>
                    <a:pt x="96" y="8"/>
                    <a:pt x="96" y="8"/>
                  </a:cubicBezTo>
                  <a:cubicBezTo>
                    <a:pt x="98" y="8"/>
                    <a:pt x="100" y="10"/>
                    <a:pt x="100" y="12"/>
                  </a:cubicBezTo>
                  <a:cubicBezTo>
                    <a:pt x="119" y="72"/>
                    <a:pt x="119" y="72"/>
                    <a:pt x="119" y="72"/>
                  </a:cubicBezTo>
                  <a:cubicBezTo>
                    <a:pt x="92" y="72"/>
                    <a:pt x="92" y="72"/>
                    <a:pt x="92" y="72"/>
                  </a:cubicBezTo>
                  <a:cubicBezTo>
                    <a:pt x="88" y="72"/>
                    <a:pt x="88" y="72"/>
                    <a:pt x="88" y="72"/>
                  </a:cubicBezTo>
                  <a:cubicBezTo>
                    <a:pt x="84" y="72"/>
                    <a:pt x="84" y="76"/>
                    <a:pt x="84" y="76"/>
                  </a:cubicBezTo>
                  <a:cubicBezTo>
                    <a:pt x="84" y="88"/>
                    <a:pt x="84" y="88"/>
                    <a:pt x="84" y="88"/>
                  </a:cubicBezTo>
                  <a:cubicBezTo>
                    <a:pt x="84" y="90"/>
                    <a:pt x="82" y="92"/>
                    <a:pt x="80" y="92"/>
                  </a:cubicBezTo>
                  <a:cubicBezTo>
                    <a:pt x="48" y="92"/>
                    <a:pt x="48" y="92"/>
                    <a:pt x="48" y="92"/>
                  </a:cubicBezTo>
                  <a:cubicBezTo>
                    <a:pt x="46" y="92"/>
                    <a:pt x="44" y="90"/>
                    <a:pt x="44" y="88"/>
                  </a:cubicBezTo>
                  <a:cubicBezTo>
                    <a:pt x="44" y="76"/>
                    <a:pt x="44" y="76"/>
                    <a:pt x="44" y="76"/>
                  </a:cubicBezTo>
                  <a:cubicBezTo>
                    <a:pt x="44" y="76"/>
                    <a:pt x="44" y="72"/>
                    <a:pt x="40" y="72"/>
                  </a:cubicBezTo>
                  <a:cubicBezTo>
                    <a:pt x="36" y="72"/>
                    <a:pt x="36" y="72"/>
                    <a:pt x="36" y="72"/>
                  </a:cubicBezTo>
                  <a:cubicBezTo>
                    <a:pt x="9" y="72"/>
                    <a:pt x="9" y="72"/>
                    <a:pt x="9" y="72"/>
                  </a:cubicBezTo>
                  <a:lnTo>
                    <a:pt x="24" y="12"/>
                  </a:lnTo>
                  <a:close/>
                  <a:moveTo>
                    <a:pt x="120" y="112"/>
                  </a:moveTo>
                  <a:cubicBezTo>
                    <a:pt x="120" y="116"/>
                    <a:pt x="116" y="120"/>
                    <a:pt x="112" y="120"/>
                  </a:cubicBezTo>
                  <a:cubicBezTo>
                    <a:pt x="16" y="120"/>
                    <a:pt x="16" y="120"/>
                    <a:pt x="16" y="120"/>
                  </a:cubicBezTo>
                  <a:cubicBezTo>
                    <a:pt x="12" y="120"/>
                    <a:pt x="8" y="116"/>
                    <a:pt x="8" y="112"/>
                  </a:cubicBezTo>
                  <a:cubicBezTo>
                    <a:pt x="8" y="80"/>
                    <a:pt x="8" y="80"/>
                    <a:pt x="8" y="80"/>
                  </a:cubicBezTo>
                  <a:cubicBezTo>
                    <a:pt x="36" y="80"/>
                    <a:pt x="36" y="80"/>
                    <a:pt x="36" y="80"/>
                  </a:cubicBezTo>
                  <a:cubicBezTo>
                    <a:pt x="36" y="92"/>
                    <a:pt x="36" y="92"/>
                    <a:pt x="36" y="92"/>
                  </a:cubicBezTo>
                  <a:cubicBezTo>
                    <a:pt x="36" y="96"/>
                    <a:pt x="40" y="100"/>
                    <a:pt x="44" y="100"/>
                  </a:cubicBezTo>
                  <a:cubicBezTo>
                    <a:pt x="84" y="100"/>
                    <a:pt x="84" y="100"/>
                    <a:pt x="84" y="100"/>
                  </a:cubicBezTo>
                  <a:cubicBezTo>
                    <a:pt x="88" y="100"/>
                    <a:pt x="92" y="96"/>
                    <a:pt x="92" y="92"/>
                  </a:cubicBezTo>
                  <a:cubicBezTo>
                    <a:pt x="92" y="80"/>
                    <a:pt x="92" y="80"/>
                    <a:pt x="92" y="80"/>
                  </a:cubicBezTo>
                  <a:cubicBezTo>
                    <a:pt x="120" y="80"/>
                    <a:pt x="120" y="80"/>
                    <a:pt x="120" y="80"/>
                  </a:cubicBezTo>
                  <a:lnTo>
                    <a:pt x="120" y="112"/>
                  </a:lnTo>
                  <a:close/>
                  <a:moveTo>
                    <a:pt x="40" y="28"/>
                  </a:moveTo>
                  <a:cubicBezTo>
                    <a:pt x="88" y="28"/>
                    <a:pt x="88" y="28"/>
                    <a:pt x="88" y="28"/>
                  </a:cubicBezTo>
                  <a:cubicBezTo>
                    <a:pt x="90" y="28"/>
                    <a:pt x="92" y="26"/>
                    <a:pt x="92" y="24"/>
                  </a:cubicBezTo>
                  <a:cubicBezTo>
                    <a:pt x="92" y="22"/>
                    <a:pt x="90" y="20"/>
                    <a:pt x="88" y="20"/>
                  </a:cubicBezTo>
                  <a:cubicBezTo>
                    <a:pt x="40" y="20"/>
                    <a:pt x="40" y="20"/>
                    <a:pt x="40" y="20"/>
                  </a:cubicBezTo>
                  <a:cubicBezTo>
                    <a:pt x="38" y="20"/>
                    <a:pt x="36" y="22"/>
                    <a:pt x="36" y="24"/>
                  </a:cubicBezTo>
                  <a:cubicBezTo>
                    <a:pt x="36" y="26"/>
                    <a:pt x="38" y="28"/>
                    <a:pt x="40" y="28"/>
                  </a:cubicBez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74"/>
            <p:cNvSpPr>
              <a:spLocks noEditPoints="1"/>
            </p:cNvSpPr>
            <p:nvPr/>
          </p:nvSpPr>
          <p:spPr bwMode="auto">
            <a:xfrm>
              <a:off x="5061523" y="1649549"/>
              <a:ext cx="262216" cy="262216"/>
            </a:xfrm>
            <a:custGeom>
              <a:avLst/>
              <a:gdLst>
                <a:gd name="T0" fmla="*/ 108 w 128"/>
                <a:gd name="T1" fmla="*/ 8 h 128"/>
                <a:gd name="T2" fmla="*/ 100 w 128"/>
                <a:gd name="T3" fmla="*/ 0 h 128"/>
                <a:gd name="T4" fmla="*/ 24 w 128"/>
                <a:gd name="T5" fmla="*/ 0 h 128"/>
                <a:gd name="T6" fmla="*/ 16 w 128"/>
                <a:gd name="T7" fmla="*/ 8 h 128"/>
                <a:gd name="T8" fmla="*/ 0 w 128"/>
                <a:gd name="T9" fmla="*/ 76 h 128"/>
                <a:gd name="T10" fmla="*/ 0 w 128"/>
                <a:gd name="T11" fmla="*/ 116 h 128"/>
                <a:gd name="T12" fmla="*/ 12 w 128"/>
                <a:gd name="T13" fmla="*/ 128 h 128"/>
                <a:gd name="T14" fmla="*/ 116 w 128"/>
                <a:gd name="T15" fmla="*/ 128 h 128"/>
                <a:gd name="T16" fmla="*/ 128 w 128"/>
                <a:gd name="T17" fmla="*/ 116 h 128"/>
                <a:gd name="T18" fmla="*/ 128 w 128"/>
                <a:gd name="T19" fmla="*/ 76 h 128"/>
                <a:gd name="T20" fmla="*/ 108 w 128"/>
                <a:gd name="T21" fmla="*/ 8 h 128"/>
                <a:gd name="T22" fmla="*/ 24 w 128"/>
                <a:gd name="T23" fmla="*/ 12 h 128"/>
                <a:gd name="T24" fmla="*/ 28 w 128"/>
                <a:gd name="T25" fmla="*/ 8 h 128"/>
                <a:gd name="T26" fmla="*/ 96 w 128"/>
                <a:gd name="T27" fmla="*/ 8 h 128"/>
                <a:gd name="T28" fmla="*/ 100 w 128"/>
                <a:gd name="T29" fmla="*/ 12 h 128"/>
                <a:gd name="T30" fmla="*/ 119 w 128"/>
                <a:gd name="T31" fmla="*/ 72 h 128"/>
                <a:gd name="T32" fmla="*/ 88 w 128"/>
                <a:gd name="T33" fmla="*/ 72 h 128"/>
                <a:gd name="T34" fmla="*/ 84 w 128"/>
                <a:gd name="T35" fmla="*/ 76 h 128"/>
                <a:gd name="T36" fmla="*/ 84 w 128"/>
                <a:gd name="T37" fmla="*/ 88 h 128"/>
                <a:gd name="T38" fmla="*/ 80 w 128"/>
                <a:gd name="T39" fmla="*/ 92 h 128"/>
                <a:gd name="T40" fmla="*/ 48 w 128"/>
                <a:gd name="T41" fmla="*/ 92 h 128"/>
                <a:gd name="T42" fmla="*/ 44 w 128"/>
                <a:gd name="T43" fmla="*/ 88 h 128"/>
                <a:gd name="T44" fmla="*/ 44 w 128"/>
                <a:gd name="T45" fmla="*/ 76 h 128"/>
                <a:gd name="T46" fmla="*/ 40 w 128"/>
                <a:gd name="T47" fmla="*/ 72 h 128"/>
                <a:gd name="T48" fmla="*/ 9 w 128"/>
                <a:gd name="T49" fmla="*/ 72 h 128"/>
                <a:gd name="T50" fmla="*/ 24 w 128"/>
                <a:gd name="T51" fmla="*/ 12 h 128"/>
                <a:gd name="T52" fmla="*/ 120 w 128"/>
                <a:gd name="T53" fmla="*/ 112 h 128"/>
                <a:gd name="T54" fmla="*/ 112 w 128"/>
                <a:gd name="T55" fmla="*/ 120 h 128"/>
                <a:gd name="T56" fmla="*/ 16 w 128"/>
                <a:gd name="T57" fmla="*/ 120 h 128"/>
                <a:gd name="T58" fmla="*/ 8 w 128"/>
                <a:gd name="T59" fmla="*/ 112 h 128"/>
                <a:gd name="T60" fmla="*/ 8 w 128"/>
                <a:gd name="T61" fmla="*/ 80 h 128"/>
                <a:gd name="T62" fmla="*/ 36 w 128"/>
                <a:gd name="T63" fmla="*/ 80 h 128"/>
                <a:gd name="T64" fmla="*/ 36 w 128"/>
                <a:gd name="T65" fmla="*/ 92 h 128"/>
                <a:gd name="T66" fmla="*/ 44 w 128"/>
                <a:gd name="T67" fmla="*/ 100 h 128"/>
                <a:gd name="T68" fmla="*/ 84 w 128"/>
                <a:gd name="T69" fmla="*/ 100 h 128"/>
                <a:gd name="T70" fmla="*/ 92 w 128"/>
                <a:gd name="T71" fmla="*/ 92 h 128"/>
                <a:gd name="T72" fmla="*/ 92 w 128"/>
                <a:gd name="T73" fmla="*/ 80 h 128"/>
                <a:gd name="T74" fmla="*/ 120 w 128"/>
                <a:gd name="T75" fmla="*/ 80 h 128"/>
                <a:gd name="T76" fmla="*/ 120 w 128"/>
                <a:gd name="T7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128">
                  <a:moveTo>
                    <a:pt x="108" y="8"/>
                  </a:moveTo>
                  <a:cubicBezTo>
                    <a:pt x="107" y="5"/>
                    <a:pt x="104" y="0"/>
                    <a:pt x="100" y="0"/>
                  </a:cubicBezTo>
                  <a:cubicBezTo>
                    <a:pt x="24" y="0"/>
                    <a:pt x="24" y="0"/>
                    <a:pt x="24" y="0"/>
                  </a:cubicBezTo>
                  <a:cubicBezTo>
                    <a:pt x="20" y="0"/>
                    <a:pt x="17" y="5"/>
                    <a:pt x="16" y="8"/>
                  </a:cubicBezTo>
                  <a:cubicBezTo>
                    <a:pt x="0" y="76"/>
                    <a:pt x="0" y="76"/>
                    <a:pt x="0" y="76"/>
                  </a:cubicBezTo>
                  <a:cubicBezTo>
                    <a:pt x="0" y="116"/>
                    <a:pt x="0" y="116"/>
                    <a:pt x="0" y="116"/>
                  </a:cubicBezTo>
                  <a:cubicBezTo>
                    <a:pt x="0" y="123"/>
                    <a:pt x="5" y="128"/>
                    <a:pt x="12" y="128"/>
                  </a:cubicBezTo>
                  <a:cubicBezTo>
                    <a:pt x="116" y="128"/>
                    <a:pt x="116" y="128"/>
                    <a:pt x="116" y="128"/>
                  </a:cubicBezTo>
                  <a:cubicBezTo>
                    <a:pt x="123" y="128"/>
                    <a:pt x="128" y="123"/>
                    <a:pt x="128" y="116"/>
                  </a:cubicBezTo>
                  <a:cubicBezTo>
                    <a:pt x="128" y="76"/>
                    <a:pt x="128" y="76"/>
                    <a:pt x="128" y="76"/>
                  </a:cubicBezTo>
                  <a:lnTo>
                    <a:pt x="108" y="8"/>
                  </a:lnTo>
                  <a:close/>
                  <a:moveTo>
                    <a:pt x="24" y="12"/>
                  </a:moveTo>
                  <a:cubicBezTo>
                    <a:pt x="24" y="10"/>
                    <a:pt x="26" y="8"/>
                    <a:pt x="28" y="8"/>
                  </a:cubicBezTo>
                  <a:cubicBezTo>
                    <a:pt x="96" y="8"/>
                    <a:pt x="96" y="8"/>
                    <a:pt x="96" y="8"/>
                  </a:cubicBezTo>
                  <a:cubicBezTo>
                    <a:pt x="98" y="8"/>
                    <a:pt x="100" y="10"/>
                    <a:pt x="100" y="12"/>
                  </a:cubicBezTo>
                  <a:cubicBezTo>
                    <a:pt x="119" y="72"/>
                    <a:pt x="119" y="72"/>
                    <a:pt x="119" y="72"/>
                  </a:cubicBezTo>
                  <a:cubicBezTo>
                    <a:pt x="88" y="72"/>
                    <a:pt x="88" y="72"/>
                    <a:pt x="88" y="72"/>
                  </a:cubicBezTo>
                  <a:cubicBezTo>
                    <a:pt x="84" y="72"/>
                    <a:pt x="84" y="76"/>
                    <a:pt x="84" y="76"/>
                  </a:cubicBezTo>
                  <a:cubicBezTo>
                    <a:pt x="84" y="88"/>
                    <a:pt x="84" y="88"/>
                    <a:pt x="84" y="88"/>
                  </a:cubicBezTo>
                  <a:cubicBezTo>
                    <a:pt x="84" y="90"/>
                    <a:pt x="82" y="92"/>
                    <a:pt x="80" y="92"/>
                  </a:cubicBezTo>
                  <a:cubicBezTo>
                    <a:pt x="48" y="92"/>
                    <a:pt x="48" y="92"/>
                    <a:pt x="48" y="92"/>
                  </a:cubicBezTo>
                  <a:cubicBezTo>
                    <a:pt x="46" y="92"/>
                    <a:pt x="44" y="90"/>
                    <a:pt x="44" y="88"/>
                  </a:cubicBezTo>
                  <a:cubicBezTo>
                    <a:pt x="44" y="76"/>
                    <a:pt x="44" y="76"/>
                    <a:pt x="44" y="76"/>
                  </a:cubicBezTo>
                  <a:cubicBezTo>
                    <a:pt x="44" y="76"/>
                    <a:pt x="44" y="72"/>
                    <a:pt x="40" y="72"/>
                  </a:cubicBezTo>
                  <a:cubicBezTo>
                    <a:pt x="9" y="72"/>
                    <a:pt x="9" y="72"/>
                    <a:pt x="9" y="72"/>
                  </a:cubicBezTo>
                  <a:lnTo>
                    <a:pt x="24" y="12"/>
                  </a:lnTo>
                  <a:close/>
                  <a:moveTo>
                    <a:pt x="120" y="112"/>
                  </a:moveTo>
                  <a:cubicBezTo>
                    <a:pt x="120" y="116"/>
                    <a:pt x="116" y="120"/>
                    <a:pt x="112" y="120"/>
                  </a:cubicBezTo>
                  <a:cubicBezTo>
                    <a:pt x="16" y="120"/>
                    <a:pt x="16" y="120"/>
                    <a:pt x="16" y="120"/>
                  </a:cubicBezTo>
                  <a:cubicBezTo>
                    <a:pt x="12" y="120"/>
                    <a:pt x="8" y="116"/>
                    <a:pt x="8" y="112"/>
                  </a:cubicBezTo>
                  <a:cubicBezTo>
                    <a:pt x="8" y="80"/>
                    <a:pt x="8" y="80"/>
                    <a:pt x="8" y="80"/>
                  </a:cubicBezTo>
                  <a:cubicBezTo>
                    <a:pt x="36" y="80"/>
                    <a:pt x="36" y="80"/>
                    <a:pt x="36" y="80"/>
                  </a:cubicBezTo>
                  <a:cubicBezTo>
                    <a:pt x="36" y="92"/>
                    <a:pt x="36" y="92"/>
                    <a:pt x="36" y="92"/>
                  </a:cubicBezTo>
                  <a:cubicBezTo>
                    <a:pt x="36" y="96"/>
                    <a:pt x="40" y="100"/>
                    <a:pt x="44" y="100"/>
                  </a:cubicBezTo>
                  <a:cubicBezTo>
                    <a:pt x="84" y="100"/>
                    <a:pt x="84" y="100"/>
                    <a:pt x="84" y="100"/>
                  </a:cubicBezTo>
                  <a:cubicBezTo>
                    <a:pt x="88" y="100"/>
                    <a:pt x="92" y="96"/>
                    <a:pt x="92" y="92"/>
                  </a:cubicBezTo>
                  <a:cubicBezTo>
                    <a:pt x="92" y="80"/>
                    <a:pt x="92" y="80"/>
                    <a:pt x="92" y="80"/>
                  </a:cubicBezTo>
                  <a:cubicBezTo>
                    <a:pt x="120" y="80"/>
                    <a:pt x="120" y="80"/>
                    <a:pt x="120" y="80"/>
                  </a:cubicBezTo>
                  <a:lnTo>
                    <a:pt x="120" y="112"/>
                  </a:ln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6667499" y="2996294"/>
            <a:ext cx="3592636" cy="711196"/>
            <a:chOff x="6667499" y="2996294"/>
            <a:chExt cx="3592636" cy="711196"/>
          </a:xfrm>
        </p:grpSpPr>
        <p:sp>
          <p:nvSpPr>
            <p:cNvPr id="12" name="矩形 11"/>
            <p:cNvSpPr/>
            <p:nvPr/>
          </p:nvSpPr>
          <p:spPr>
            <a:xfrm rot="10800000">
              <a:off x="6667499" y="3257733"/>
              <a:ext cx="3592636" cy="180000"/>
            </a:xfrm>
            <a:prstGeom prst="rect">
              <a:avLst/>
            </a:prstGeom>
            <a:blipFill dpi="0" rotWithShape="1">
              <a:blip r:embed="rId3"/>
              <a:srcRect/>
              <a:tile tx="0" ty="0" sx="100000" sy="100000" flip="y"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890713" y="2996294"/>
              <a:ext cx="711200" cy="711196"/>
            </a:xfrm>
            <a:prstGeom prst="ellipse">
              <a:avLst/>
            </a:prstGeom>
            <a:solidFill>
              <a:schemeClr val="bg1"/>
            </a:solid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Freeform 71"/>
            <p:cNvSpPr>
              <a:spLocks noEditPoints="1"/>
            </p:cNvSpPr>
            <p:nvPr/>
          </p:nvSpPr>
          <p:spPr bwMode="auto">
            <a:xfrm>
              <a:off x="8115205" y="3213593"/>
              <a:ext cx="262216" cy="262216"/>
            </a:xfrm>
            <a:custGeom>
              <a:avLst/>
              <a:gdLst>
                <a:gd name="T0" fmla="*/ 60 w 128"/>
                <a:gd name="T1" fmla="*/ 8 h 128"/>
                <a:gd name="T2" fmla="*/ 0 w 128"/>
                <a:gd name="T3" fmla="*/ 68 h 128"/>
                <a:gd name="T4" fmla="*/ 60 w 128"/>
                <a:gd name="T5" fmla="*/ 128 h 128"/>
                <a:gd name="T6" fmla="*/ 120 w 128"/>
                <a:gd name="T7" fmla="*/ 68 h 128"/>
                <a:gd name="T8" fmla="*/ 60 w 128"/>
                <a:gd name="T9" fmla="*/ 68 h 128"/>
                <a:gd name="T10" fmla="*/ 60 w 128"/>
                <a:gd name="T11" fmla="*/ 8 h 128"/>
                <a:gd name="T12" fmla="*/ 111 w 128"/>
                <a:gd name="T13" fmla="*/ 76 h 128"/>
                <a:gd name="T14" fmla="*/ 60 w 128"/>
                <a:gd name="T15" fmla="*/ 120 h 128"/>
                <a:gd name="T16" fmla="*/ 8 w 128"/>
                <a:gd name="T17" fmla="*/ 68 h 128"/>
                <a:gd name="T18" fmla="*/ 52 w 128"/>
                <a:gd name="T19" fmla="*/ 17 h 128"/>
                <a:gd name="T20" fmla="*/ 52 w 128"/>
                <a:gd name="T21" fmla="*/ 76 h 128"/>
                <a:gd name="T22" fmla="*/ 111 w 128"/>
                <a:gd name="T23" fmla="*/ 76 h 128"/>
                <a:gd name="T24" fmla="*/ 68 w 128"/>
                <a:gd name="T25" fmla="*/ 0 h 128"/>
                <a:gd name="T26" fmla="*/ 68 w 128"/>
                <a:gd name="T27" fmla="*/ 60 h 128"/>
                <a:gd name="T28" fmla="*/ 128 w 128"/>
                <a:gd name="T29" fmla="*/ 60 h 128"/>
                <a:gd name="T30" fmla="*/ 68 w 128"/>
                <a:gd name="T31" fmla="*/ 0 h 128"/>
                <a:gd name="T32" fmla="*/ 76 w 128"/>
                <a:gd name="T33" fmla="*/ 9 h 128"/>
                <a:gd name="T34" fmla="*/ 119 w 128"/>
                <a:gd name="T35" fmla="*/ 52 h 128"/>
                <a:gd name="T36" fmla="*/ 76 w 128"/>
                <a:gd name="T37" fmla="*/ 52 h 128"/>
                <a:gd name="T38" fmla="*/ 76 w 128"/>
                <a:gd name="T39" fmla="*/ 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60" y="8"/>
                  </a:moveTo>
                  <a:cubicBezTo>
                    <a:pt x="27" y="8"/>
                    <a:pt x="0" y="35"/>
                    <a:pt x="0" y="68"/>
                  </a:cubicBezTo>
                  <a:cubicBezTo>
                    <a:pt x="0" y="101"/>
                    <a:pt x="27" y="128"/>
                    <a:pt x="60" y="128"/>
                  </a:cubicBezTo>
                  <a:cubicBezTo>
                    <a:pt x="93" y="128"/>
                    <a:pt x="120" y="101"/>
                    <a:pt x="120" y="68"/>
                  </a:cubicBezTo>
                  <a:cubicBezTo>
                    <a:pt x="104" y="68"/>
                    <a:pt x="60" y="68"/>
                    <a:pt x="60" y="68"/>
                  </a:cubicBezTo>
                  <a:cubicBezTo>
                    <a:pt x="60" y="68"/>
                    <a:pt x="60" y="24"/>
                    <a:pt x="60" y="8"/>
                  </a:cubicBezTo>
                  <a:close/>
                  <a:moveTo>
                    <a:pt x="111" y="76"/>
                  </a:moveTo>
                  <a:cubicBezTo>
                    <a:pt x="108" y="101"/>
                    <a:pt x="86" y="120"/>
                    <a:pt x="60" y="120"/>
                  </a:cubicBezTo>
                  <a:cubicBezTo>
                    <a:pt x="31" y="120"/>
                    <a:pt x="8" y="97"/>
                    <a:pt x="8" y="68"/>
                  </a:cubicBezTo>
                  <a:cubicBezTo>
                    <a:pt x="8" y="42"/>
                    <a:pt x="27" y="21"/>
                    <a:pt x="52" y="17"/>
                  </a:cubicBezTo>
                  <a:cubicBezTo>
                    <a:pt x="52" y="43"/>
                    <a:pt x="52" y="76"/>
                    <a:pt x="52" y="76"/>
                  </a:cubicBezTo>
                  <a:cubicBezTo>
                    <a:pt x="52" y="76"/>
                    <a:pt x="84" y="76"/>
                    <a:pt x="111" y="76"/>
                  </a:cubicBezTo>
                  <a:close/>
                  <a:moveTo>
                    <a:pt x="68" y="0"/>
                  </a:moveTo>
                  <a:cubicBezTo>
                    <a:pt x="68" y="30"/>
                    <a:pt x="68" y="60"/>
                    <a:pt x="68" y="60"/>
                  </a:cubicBezTo>
                  <a:cubicBezTo>
                    <a:pt x="68" y="60"/>
                    <a:pt x="82" y="60"/>
                    <a:pt x="128" y="60"/>
                  </a:cubicBezTo>
                  <a:cubicBezTo>
                    <a:pt x="128" y="27"/>
                    <a:pt x="101" y="0"/>
                    <a:pt x="68" y="0"/>
                  </a:cubicBezTo>
                  <a:close/>
                  <a:moveTo>
                    <a:pt x="76" y="9"/>
                  </a:moveTo>
                  <a:cubicBezTo>
                    <a:pt x="98" y="12"/>
                    <a:pt x="116" y="30"/>
                    <a:pt x="119" y="52"/>
                  </a:cubicBezTo>
                  <a:cubicBezTo>
                    <a:pt x="102" y="52"/>
                    <a:pt x="76" y="52"/>
                    <a:pt x="76" y="52"/>
                  </a:cubicBezTo>
                  <a:cubicBezTo>
                    <a:pt x="76" y="52"/>
                    <a:pt x="76" y="29"/>
                    <a:pt x="76" y="9"/>
                  </a:cubicBez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9664166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par>
                          <p:cTn id="24" fill="hold">
                            <p:stCondLst>
                              <p:cond delay="1000"/>
                            </p:stCondLst>
                            <p:childTnLst>
                              <p:par>
                                <p:cTn id="25" presetID="22" presetClass="entr" presetSubtype="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right)">
                                      <p:cBhvr>
                                        <p:cTn id="31" dur="500"/>
                                        <p:tgtEl>
                                          <p:spTgt spid="50"/>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up)">
                                      <p:cBhvr>
                                        <p:cTn id="43" dur="500"/>
                                        <p:tgtEl>
                                          <p:spTgt spid="14"/>
                                        </p:tgtEl>
                                      </p:cBhvr>
                                    </p:animEffect>
                                  </p:childTnLst>
                                </p:cTn>
                              </p:par>
                              <p:par>
                                <p:cTn id="44" presetID="10" presetClass="entr" presetSubtype="0" fill="hold" nodeType="withEffect">
                                  <p:stCondLst>
                                    <p:cond delay="25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nodeType="withEffect">
                                  <p:stCondLst>
                                    <p:cond delay="50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3" grpId="0" animBg="1"/>
      <p:bldP spid="14" grpId="0" animBg="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98500" y="2465050"/>
            <a:ext cx="1313180" cy="769441"/>
          </a:xfrm>
          <a:prstGeom prst="rect">
            <a:avLst/>
          </a:prstGeom>
          <a:noFill/>
        </p:spPr>
        <p:txBody>
          <a:bodyPr wrap="none" rtlCol="0">
            <a:spAutoFit/>
          </a:bodyPr>
          <a:lstStyle/>
          <a:p>
            <a:r>
              <a:rPr lang="zh-CN" altLang="en-US" sz="4400" dirty="0">
                <a:solidFill>
                  <a:schemeClr val="tx1">
                    <a:lumMod val="50000"/>
                    <a:lumOff val="50000"/>
                  </a:schemeClr>
                </a:solidFill>
              </a:rPr>
              <a:t>缺点</a:t>
            </a:r>
          </a:p>
        </p:txBody>
      </p:sp>
      <p:sp>
        <p:nvSpPr>
          <p:cNvPr id="20" name="任意多边形: 形状 19"/>
          <p:cNvSpPr/>
          <p:nvPr/>
        </p:nvSpPr>
        <p:spPr>
          <a:xfrm>
            <a:off x="4052379" y="4611475"/>
            <a:ext cx="721401" cy="836825"/>
          </a:xfrm>
          <a:custGeom>
            <a:avLst/>
            <a:gdLst>
              <a:gd name="connsiteX0" fmla="*/ 721401 w 721401"/>
              <a:gd name="connsiteY0" fmla="*/ 0 h 836825"/>
              <a:gd name="connsiteX1" fmla="*/ 721401 w 721401"/>
              <a:gd name="connsiteY1" fmla="*/ 836825 h 836825"/>
              <a:gd name="connsiteX2" fmla="*/ 0 w 721401"/>
              <a:gd name="connsiteY2" fmla="*/ 836825 h 836825"/>
            </a:gdLst>
            <a:ahLst/>
            <a:cxnLst>
              <a:cxn ang="0">
                <a:pos x="connsiteX0" y="connsiteY0"/>
              </a:cxn>
              <a:cxn ang="0">
                <a:pos x="connsiteX1" y="connsiteY1"/>
              </a:cxn>
              <a:cxn ang="0">
                <a:pos x="connsiteX2" y="connsiteY2"/>
              </a:cxn>
            </a:cxnLst>
            <a:rect l="l" t="t" r="r" b="b"/>
            <a:pathLst>
              <a:path w="721401" h="836825">
                <a:moveTo>
                  <a:pt x="721401" y="0"/>
                </a:moveTo>
                <a:lnTo>
                  <a:pt x="721401" y="836825"/>
                </a:lnTo>
                <a:lnTo>
                  <a:pt x="0" y="836825"/>
                </a:ln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任意多边形: 形状 20"/>
          <p:cNvSpPr/>
          <p:nvPr/>
        </p:nvSpPr>
        <p:spPr>
          <a:xfrm>
            <a:off x="6526414" y="4611475"/>
            <a:ext cx="721401" cy="836825"/>
          </a:xfrm>
          <a:custGeom>
            <a:avLst/>
            <a:gdLst>
              <a:gd name="connsiteX0" fmla="*/ 721401 w 721401"/>
              <a:gd name="connsiteY0" fmla="*/ 0 h 836825"/>
              <a:gd name="connsiteX1" fmla="*/ 721401 w 721401"/>
              <a:gd name="connsiteY1" fmla="*/ 836825 h 836825"/>
              <a:gd name="connsiteX2" fmla="*/ 0 w 721401"/>
              <a:gd name="connsiteY2" fmla="*/ 836825 h 836825"/>
            </a:gdLst>
            <a:ahLst/>
            <a:cxnLst>
              <a:cxn ang="0">
                <a:pos x="connsiteX0" y="connsiteY0"/>
              </a:cxn>
              <a:cxn ang="0">
                <a:pos x="connsiteX1" y="connsiteY1"/>
              </a:cxn>
              <a:cxn ang="0">
                <a:pos x="connsiteX2" y="connsiteY2"/>
              </a:cxn>
            </a:cxnLst>
            <a:rect l="l" t="t" r="r" b="b"/>
            <a:pathLst>
              <a:path w="721401" h="836825">
                <a:moveTo>
                  <a:pt x="721401" y="0"/>
                </a:moveTo>
                <a:lnTo>
                  <a:pt x="721401" y="836825"/>
                </a:lnTo>
                <a:lnTo>
                  <a:pt x="0" y="836825"/>
                </a:ln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任意多边形: 形状 21"/>
          <p:cNvSpPr/>
          <p:nvPr/>
        </p:nvSpPr>
        <p:spPr>
          <a:xfrm>
            <a:off x="9000449" y="4611475"/>
            <a:ext cx="721401" cy="836825"/>
          </a:xfrm>
          <a:custGeom>
            <a:avLst/>
            <a:gdLst>
              <a:gd name="connsiteX0" fmla="*/ 721401 w 721401"/>
              <a:gd name="connsiteY0" fmla="*/ 0 h 836825"/>
              <a:gd name="connsiteX1" fmla="*/ 721401 w 721401"/>
              <a:gd name="connsiteY1" fmla="*/ 836825 h 836825"/>
              <a:gd name="connsiteX2" fmla="*/ 0 w 721401"/>
              <a:gd name="connsiteY2" fmla="*/ 836825 h 836825"/>
            </a:gdLst>
            <a:ahLst/>
            <a:cxnLst>
              <a:cxn ang="0">
                <a:pos x="connsiteX0" y="connsiteY0"/>
              </a:cxn>
              <a:cxn ang="0">
                <a:pos x="connsiteX1" y="connsiteY1"/>
              </a:cxn>
              <a:cxn ang="0">
                <a:pos x="connsiteX2" y="connsiteY2"/>
              </a:cxn>
            </a:cxnLst>
            <a:rect l="l" t="t" r="r" b="b"/>
            <a:pathLst>
              <a:path w="721401" h="836825">
                <a:moveTo>
                  <a:pt x="721401" y="0"/>
                </a:moveTo>
                <a:lnTo>
                  <a:pt x="721401" y="836825"/>
                </a:lnTo>
                <a:lnTo>
                  <a:pt x="0" y="836825"/>
                </a:ln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矩形 13"/>
          <p:cNvSpPr/>
          <p:nvPr/>
        </p:nvSpPr>
        <p:spPr>
          <a:xfrm>
            <a:off x="2470150" y="3594100"/>
            <a:ext cx="2303630" cy="1854200"/>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4944185" y="3594100"/>
            <a:ext cx="2303630" cy="1854200"/>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矩形 15"/>
          <p:cNvSpPr/>
          <p:nvPr/>
        </p:nvSpPr>
        <p:spPr>
          <a:xfrm>
            <a:off x="7418220" y="3594100"/>
            <a:ext cx="2303630" cy="1854200"/>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7" name="图片占位符 26"/>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7201" r="17201"/>
          <a:stretch>
            <a:fillRect/>
          </a:stretch>
        </p:blipFill>
        <p:spPr>
          <a:xfrm>
            <a:off x="2470150" y="1155700"/>
            <a:ext cx="2303630" cy="2273300"/>
          </a:xfrm>
        </p:spPr>
      </p:pic>
      <p:pic>
        <p:nvPicPr>
          <p:cNvPr id="29" name="图片占位符 28"/>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21482" r="21482"/>
          <a:stretch>
            <a:fillRect/>
          </a:stretch>
        </p:blipFill>
        <p:spPr>
          <a:xfrm>
            <a:off x="4944185" y="1155700"/>
            <a:ext cx="2303630" cy="2273300"/>
          </a:xfrm>
        </p:spPr>
      </p:pic>
      <p:pic>
        <p:nvPicPr>
          <p:cNvPr id="31" name="图片占位符 30"/>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224" r="16224"/>
          <a:stretch>
            <a:fillRect/>
          </a:stretch>
        </p:blipFill>
        <p:spPr>
          <a:xfrm>
            <a:off x="7418220" y="1155700"/>
            <a:ext cx="2303630" cy="2273300"/>
          </a:xfrm>
        </p:spPr>
      </p:pic>
      <p:sp>
        <p:nvSpPr>
          <p:cNvPr id="34" name="矩形 33"/>
          <p:cNvSpPr/>
          <p:nvPr/>
        </p:nvSpPr>
        <p:spPr>
          <a:xfrm>
            <a:off x="2467676" y="4159951"/>
            <a:ext cx="2387450" cy="400751"/>
          </a:xfrm>
          <a:prstGeom prst="rect">
            <a:avLst/>
          </a:prstGeom>
        </p:spPr>
        <p:txBody>
          <a:bodyPr wrap="square">
            <a:spAutoFit/>
          </a:bodyPr>
          <a:lstStyle/>
          <a:p>
            <a:pPr lvl="0" algn="just">
              <a:lnSpc>
                <a:spcPct val="120000"/>
              </a:lnSpc>
              <a:defRPr/>
            </a:pPr>
            <a:r>
              <a:rPr lang="en-US" altLang="zh-CN" b="1" dirty="0" err="1"/>
              <a:t>ios</a:t>
            </a:r>
            <a:r>
              <a:rPr lang="zh-CN" altLang="zh-CN" b="1" dirty="0"/>
              <a:t>迭代周期严重受限</a:t>
            </a:r>
            <a:endPar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endParaRPr>
          </a:p>
        </p:txBody>
      </p:sp>
      <p:sp>
        <p:nvSpPr>
          <p:cNvPr id="37" name="矩形 36"/>
          <p:cNvSpPr/>
          <p:nvPr/>
        </p:nvSpPr>
        <p:spPr>
          <a:xfrm>
            <a:off x="5013002" y="4176710"/>
            <a:ext cx="2055232" cy="400751"/>
          </a:xfrm>
          <a:prstGeom prst="rect">
            <a:avLst/>
          </a:prstGeom>
        </p:spPr>
        <p:txBody>
          <a:bodyPr wrap="square">
            <a:spAutoFit/>
          </a:bodyPr>
          <a:lstStyle/>
          <a:p>
            <a:pPr lvl="0" algn="just">
              <a:lnSpc>
                <a:spcPct val="120000"/>
              </a:lnSpc>
              <a:defRPr/>
            </a:pPr>
            <a:r>
              <a:rPr lang="en-US" altLang="zh-CN" b="1" dirty="0"/>
              <a:t>android</a:t>
            </a:r>
            <a:r>
              <a:rPr lang="zh-CN" altLang="zh-CN" b="1" dirty="0"/>
              <a:t>兼容性差</a:t>
            </a:r>
            <a:endPar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endParaRPr>
          </a:p>
        </p:txBody>
      </p:sp>
      <p:sp>
        <p:nvSpPr>
          <p:cNvPr id="40" name="矩形 39"/>
          <p:cNvSpPr/>
          <p:nvPr/>
        </p:nvSpPr>
        <p:spPr>
          <a:xfrm>
            <a:off x="7664478" y="4005797"/>
            <a:ext cx="1811114" cy="881155"/>
          </a:xfrm>
          <a:prstGeom prst="rect">
            <a:avLst/>
          </a:prstGeom>
        </p:spPr>
        <p:txBody>
          <a:bodyPr wrap="square">
            <a:spAutoFit/>
          </a:bodyPr>
          <a:lstStyle/>
          <a:p>
            <a:pPr lvl="0" algn="just">
              <a:lnSpc>
                <a:spcPct val="120000"/>
              </a:lnSpc>
              <a:defRPr/>
            </a:pPr>
            <a:r>
              <a:rPr lang="zh-CN" altLang="zh-CN" b="1" dirty="0"/>
              <a:t>用户使用成本高，导致拉新困难</a:t>
            </a:r>
            <a:endPar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endParaRPr>
          </a:p>
        </p:txBody>
      </p:sp>
      <p:sp>
        <p:nvSpPr>
          <p:cNvPr id="23" name="矩形 22">
            <a:extLst>
              <a:ext uri="{FF2B5EF4-FFF2-40B4-BE49-F238E27FC236}">
                <a16:creationId xmlns:a16="http://schemas.microsoft.com/office/drawing/2014/main" id="{1383323E-1E36-435E-87C8-B7CA0E721C49}"/>
              </a:ext>
            </a:extLst>
          </p:cNvPr>
          <p:cNvSpPr/>
          <p:nvPr/>
        </p:nvSpPr>
        <p:spPr>
          <a:xfrm>
            <a:off x="9888370" y="3594100"/>
            <a:ext cx="2303630" cy="1854200"/>
          </a:xfrm>
          <a:prstGeom prst="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任意多边形: 形状 23">
            <a:extLst>
              <a:ext uri="{FF2B5EF4-FFF2-40B4-BE49-F238E27FC236}">
                <a16:creationId xmlns:a16="http://schemas.microsoft.com/office/drawing/2014/main" id="{D4519EF2-2DAC-4850-B84F-366F8240F3DC}"/>
              </a:ext>
            </a:extLst>
          </p:cNvPr>
          <p:cNvSpPr/>
          <p:nvPr/>
        </p:nvSpPr>
        <p:spPr>
          <a:xfrm>
            <a:off x="11470599" y="4608359"/>
            <a:ext cx="721401" cy="836825"/>
          </a:xfrm>
          <a:custGeom>
            <a:avLst/>
            <a:gdLst>
              <a:gd name="connsiteX0" fmla="*/ 721401 w 721401"/>
              <a:gd name="connsiteY0" fmla="*/ 0 h 836825"/>
              <a:gd name="connsiteX1" fmla="*/ 721401 w 721401"/>
              <a:gd name="connsiteY1" fmla="*/ 836825 h 836825"/>
              <a:gd name="connsiteX2" fmla="*/ 0 w 721401"/>
              <a:gd name="connsiteY2" fmla="*/ 836825 h 836825"/>
            </a:gdLst>
            <a:ahLst/>
            <a:cxnLst>
              <a:cxn ang="0">
                <a:pos x="connsiteX0" y="connsiteY0"/>
              </a:cxn>
              <a:cxn ang="0">
                <a:pos x="connsiteX1" y="connsiteY1"/>
              </a:cxn>
              <a:cxn ang="0">
                <a:pos x="connsiteX2" y="connsiteY2"/>
              </a:cxn>
            </a:cxnLst>
            <a:rect l="l" t="t" r="r" b="b"/>
            <a:pathLst>
              <a:path w="721401" h="836825">
                <a:moveTo>
                  <a:pt x="721401" y="0"/>
                </a:moveTo>
                <a:lnTo>
                  <a:pt x="721401" y="836825"/>
                </a:lnTo>
                <a:lnTo>
                  <a:pt x="0" y="836825"/>
                </a:ln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框 1">
            <a:extLst>
              <a:ext uri="{FF2B5EF4-FFF2-40B4-BE49-F238E27FC236}">
                <a16:creationId xmlns:a16="http://schemas.microsoft.com/office/drawing/2014/main" id="{7F00B7AD-BC36-42E2-BF23-99BFEA44A36C}"/>
              </a:ext>
            </a:extLst>
          </p:cNvPr>
          <p:cNvSpPr txBox="1"/>
          <p:nvPr/>
        </p:nvSpPr>
        <p:spPr>
          <a:xfrm>
            <a:off x="10352939" y="4261708"/>
            <a:ext cx="1374492" cy="369332"/>
          </a:xfrm>
          <a:prstGeom prst="rect">
            <a:avLst/>
          </a:prstGeom>
          <a:noFill/>
        </p:spPr>
        <p:txBody>
          <a:bodyPr wrap="square" rtlCol="0">
            <a:spAutoFit/>
          </a:bodyPr>
          <a:lstStyle/>
          <a:p>
            <a:r>
              <a:rPr lang="zh-CN" altLang="zh-CN" b="1" dirty="0"/>
              <a:t>开发成本高</a:t>
            </a:r>
            <a:endParaRPr lang="zh-CN" altLang="en-US" dirty="0"/>
          </a:p>
        </p:txBody>
      </p:sp>
    </p:spTree>
    <p:extLst>
      <p:ext uri="{BB962C8B-B14F-4D97-AF65-F5344CB8AC3E}">
        <p14:creationId xmlns:p14="http://schemas.microsoft.com/office/powerpoint/2010/main" val="42153935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par>
                                <p:cTn id="11" presetID="3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1000" fill="hold"/>
                                        <p:tgtEl>
                                          <p:spTgt spid="29"/>
                                        </p:tgtEl>
                                        <p:attrNameLst>
                                          <p:attrName>ppt_w</p:attrName>
                                        </p:attrNameLst>
                                      </p:cBhvr>
                                      <p:tavLst>
                                        <p:tav tm="0">
                                          <p:val>
                                            <p:fltVal val="0"/>
                                          </p:val>
                                        </p:tav>
                                        <p:tav tm="100000">
                                          <p:val>
                                            <p:strVal val="#ppt_w"/>
                                          </p:val>
                                        </p:tav>
                                      </p:tavLst>
                                    </p:anim>
                                    <p:anim calcmode="lin" valueType="num">
                                      <p:cBhvr>
                                        <p:cTn id="14" dur="1000" fill="hold"/>
                                        <p:tgtEl>
                                          <p:spTgt spid="29"/>
                                        </p:tgtEl>
                                        <p:attrNameLst>
                                          <p:attrName>ppt_h</p:attrName>
                                        </p:attrNameLst>
                                      </p:cBhvr>
                                      <p:tavLst>
                                        <p:tav tm="0">
                                          <p:val>
                                            <p:fltVal val="0"/>
                                          </p:val>
                                        </p:tav>
                                        <p:tav tm="100000">
                                          <p:val>
                                            <p:strVal val="#ppt_h"/>
                                          </p:val>
                                        </p:tav>
                                      </p:tavLst>
                                    </p:anim>
                                    <p:anim calcmode="lin" valueType="num">
                                      <p:cBhvr>
                                        <p:cTn id="15" dur="1000" fill="hold"/>
                                        <p:tgtEl>
                                          <p:spTgt spid="29"/>
                                        </p:tgtEl>
                                        <p:attrNameLst>
                                          <p:attrName>style.rotation</p:attrName>
                                        </p:attrNameLst>
                                      </p:cBhvr>
                                      <p:tavLst>
                                        <p:tav tm="0">
                                          <p:val>
                                            <p:fltVal val="90"/>
                                          </p:val>
                                        </p:tav>
                                        <p:tav tm="100000">
                                          <p:val>
                                            <p:fltVal val="0"/>
                                          </p:val>
                                        </p:tav>
                                      </p:tavLst>
                                    </p:anim>
                                    <p:animEffect transition="in" filter="fade">
                                      <p:cBhvr>
                                        <p:cTn id="16" dur="1000"/>
                                        <p:tgtEl>
                                          <p:spTgt spid="29"/>
                                        </p:tgtEl>
                                      </p:cBhvr>
                                    </p:animEffect>
                                  </p:childTnLst>
                                </p:cTn>
                              </p:par>
                              <p:par>
                                <p:cTn id="17" presetID="3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p:cTn id="19" dur="1000" fill="hold"/>
                                        <p:tgtEl>
                                          <p:spTgt spid="31"/>
                                        </p:tgtEl>
                                        <p:attrNameLst>
                                          <p:attrName>ppt_w</p:attrName>
                                        </p:attrNameLst>
                                      </p:cBhvr>
                                      <p:tavLst>
                                        <p:tav tm="0">
                                          <p:val>
                                            <p:fltVal val="0"/>
                                          </p:val>
                                        </p:tav>
                                        <p:tav tm="100000">
                                          <p:val>
                                            <p:strVal val="#ppt_w"/>
                                          </p:val>
                                        </p:tav>
                                      </p:tavLst>
                                    </p:anim>
                                    <p:anim calcmode="lin" valueType="num">
                                      <p:cBhvr>
                                        <p:cTn id="20" dur="1000" fill="hold"/>
                                        <p:tgtEl>
                                          <p:spTgt spid="31"/>
                                        </p:tgtEl>
                                        <p:attrNameLst>
                                          <p:attrName>ppt_h</p:attrName>
                                        </p:attrNameLst>
                                      </p:cBhvr>
                                      <p:tavLst>
                                        <p:tav tm="0">
                                          <p:val>
                                            <p:fltVal val="0"/>
                                          </p:val>
                                        </p:tav>
                                        <p:tav tm="100000">
                                          <p:val>
                                            <p:strVal val="#ppt_h"/>
                                          </p:val>
                                        </p:tav>
                                      </p:tavLst>
                                    </p:anim>
                                    <p:anim calcmode="lin" valueType="num">
                                      <p:cBhvr>
                                        <p:cTn id="21" dur="1000" fill="hold"/>
                                        <p:tgtEl>
                                          <p:spTgt spid="31"/>
                                        </p:tgtEl>
                                        <p:attrNameLst>
                                          <p:attrName>style.rotation</p:attrName>
                                        </p:attrNameLst>
                                      </p:cBhvr>
                                      <p:tavLst>
                                        <p:tav tm="0">
                                          <p:val>
                                            <p:fltVal val="90"/>
                                          </p:val>
                                        </p:tav>
                                        <p:tav tm="100000">
                                          <p:val>
                                            <p:fltVal val="0"/>
                                          </p:val>
                                        </p:tav>
                                      </p:tavLst>
                                    </p:anim>
                                    <p:animEffect transition="in" filter="fade">
                                      <p:cBhvr>
                                        <p:cTn id="22" dur="1000"/>
                                        <p:tgtEl>
                                          <p:spTgt spid="31"/>
                                        </p:tgtEl>
                                      </p:cBhvr>
                                    </p:animEffect>
                                  </p:childTnLst>
                                </p:cTn>
                              </p:par>
                            </p:childTnLst>
                          </p:cTn>
                        </p:par>
                        <p:par>
                          <p:cTn id="23" fill="hold">
                            <p:stCondLst>
                              <p:cond delay="1000"/>
                            </p:stCondLst>
                            <p:childTnLst>
                              <p:par>
                                <p:cTn id="24" presetID="14" presetClass="entr" presetSubtype="1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randombar(horizontal)">
                                      <p:cBhvr>
                                        <p:cTn id="26" dur="500"/>
                                        <p:tgtEl>
                                          <p:spTgt spid="20"/>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randombar(horizontal)">
                                      <p:cBhvr>
                                        <p:cTn id="32" dur="500"/>
                                        <p:tgtEl>
                                          <p:spTgt spid="2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randombar(horizontal)">
                                      <p:cBhvr>
                                        <p:cTn id="35" dur="500"/>
                                        <p:tgtEl>
                                          <p:spTgt spid="14"/>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horizontal)">
                                      <p:cBhvr>
                                        <p:cTn id="38" dur="500"/>
                                        <p:tgtEl>
                                          <p:spTgt spid="1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randombar(horizontal)">
                                      <p:cBhvr>
                                        <p:cTn id="41" dur="500"/>
                                        <p:tgtEl>
                                          <p:spTgt spid="16"/>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randombar(horizontal)">
                                      <p:cBhvr>
                                        <p:cTn id="44" dur="500"/>
                                        <p:tgtEl>
                                          <p:spTgt spid="23"/>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randombar(horizontal)">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14" grpId="0" animBg="1"/>
      <p:bldP spid="15" grpId="0" animBg="1"/>
      <p:bldP spid="16"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ln>
            <a:noFill/>
          </a:ln>
        </p:spPr>
      </p:pic>
      <p:sp>
        <p:nvSpPr>
          <p:cNvPr id="10" name="矩形 9"/>
          <p:cNvSpPr/>
          <p:nvPr/>
        </p:nvSpPr>
        <p:spPr>
          <a:xfrm>
            <a:off x="0" y="0"/>
            <a:ext cx="1219200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2" name="任意多边形: 形状 1"/>
          <p:cNvSpPr/>
          <p:nvPr/>
        </p:nvSpPr>
        <p:spPr>
          <a:xfrm rot="2700000">
            <a:off x="3239179" y="2197840"/>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3" name="文本框 2"/>
          <p:cNvSpPr txBox="1"/>
          <p:nvPr/>
        </p:nvSpPr>
        <p:spPr>
          <a:xfrm>
            <a:off x="3555221" y="2392401"/>
            <a:ext cx="1127233" cy="1107996"/>
          </a:xfrm>
          <a:prstGeom prst="rect">
            <a:avLst/>
          </a:prstGeom>
          <a:noFill/>
        </p:spPr>
        <p:txBody>
          <a:bodyPr wrap="none" rtlCol="0">
            <a:spAutoFit/>
          </a:bodyPr>
          <a:lstStyle/>
          <a:p>
            <a:pPr algn="ctr"/>
            <a:r>
              <a:rPr lang="en-US" altLang="zh-CN" sz="6600" b="1" dirty="0">
                <a:solidFill>
                  <a:schemeClr val="bg1"/>
                </a:solidFill>
              </a:rPr>
              <a:t>05</a:t>
            </a:r>
            <a:endParaRPr lang="zh-CN" altLang="en-US" sz="6600" b="1" dirty="0">
              <a:solidFill>
                <a:schemeClr val="bg1"/>
              </a:solidFill>
            </a:endParaRPr>
          </a:p>
        </p:txBody>
      </p:sp>
      <p:sp>
        <p:nvSpPr>
          <p:cNvPr id="4" name="文本框 3"/>
          <p:cNvSpPr txBox="1"/>
          <p:nvPr/>
        </p:nvSpPr>
        <p:spPr>
          <a:xfrm>
            <a:off x="5166378" y="2392401"/>
            <a:ext cx="2682221" cy="564898"/>
          </a:xfrm>
          <a:prstGeom prst="rect">
            <a:avLst/>
          </a:prstGeom>
          <a:noFill/>
        </p:spPr>
        <p:txBody>
          <a:bodyPr wrap="square" rtlCol="0">
            <a:spAutoFit/>
          </a:bodyPr>
          <a:lstStyle/>
          <a:p>
            <a:pPr>
              <a:lnSpc>
                <a:spcPct val="120000"/>
              </a:lnSpc>
            </a:pPr>
            <a:r>
              <a:rPr lang="zh-CN" altLang="en-US" sz="2800" b="1" dirty="0">
                <a:solidFill>
                  <a:schemeClr val="bg1"/>
                </a:solidFill>
              </a:rPr>
              <a:t>投资及效益分析</a:t>
            </a:r>
          </a:p>
        </p:txBody>
      </p:sp>
      <p:sp>
        <p:nvSpPr>
          <p:cNvPr id="9" name="文本框 8">
            <a:extLst>
              <a:ext uri="{FF2B5EF4-FFF2-40B4-BE49-F238E27FC236}">
                <a16:creationId xmlns:a16="http://schemas.microsoft.com/office/drawing/2014/main" id="{553D90EE-6B09-4A67-A92D-E0B2A237AF7D}"/>
              </a:ext>
            </a:extLst>
          </p:cNvPr>
          <p:cNvSpPr txBox="1"/>
          <p:nvPr/>
        </p:nvSpPr>
        <p:spPr>
          <a:xfrm>
            <a:off x="5260157" y="3429000"/>
            <a:ext cx="4458878" cy="646331"/>
          </a:xfrm>
          <a:prstGeom prst="rect">
            <a:avLst/>
          </a:prstGeom>
          <a:noFill/>
        </p:spPr>
        <p:txBody>
          <a:bodyPr wrap="square" rtlCol="0">
            <a:spAutoFit/>
          </a:bodyPr>
          <a:lstStyle/>
          <a:p>
            <a:r>
              <a:rPr lang="zh-CN" altLang="en-US" dirty="0">
                <a:solidFill>
                  <a:schemeClr val="bg1"/>
                </a:solidFill>
              </a:rPr>
              <a:t>服务器租赁费用</a:t>
            </a:r>
            <a:r>
              <a:rPr lang="en-US" altLang="zh-CN" dirty="0">
                <a:solidFill>
                  <a:schemeClr val="bg1"/>
                </a:solidFill>
              </a:rPr>
              <a:t>60</a:t>
            </a:r>
            <a:r>
              <a:rPr lang="zh-CN" altLang="en-US" dirty="0">
                <a:solidFill>
                  <a:schemeClr val="bg1"/>
                </a:solidFill>
              </a:rPr>
              <a:t>元</a:t>
            </a:r>
            <a:r>
              <a:rPr lang="en-US" altLang="zh-CN" dirty="0">
                <a:solidFill>
                  <a:schemeClr val="bg1"/>
                </a:solidFill>
              </a:rPr>
              <a:t>/</a:t>
            </a:r>
            <a:r>
              <a:rPr lang="zh-CN" altLang="en-US" dirty="0">
                <a:solidFill>
                  <a:schemeClr val="bg1"/>
                </a:solidFill>
              </a:rPr>
              <a:t>月</a:t>
            </a:r>
            <a:endParaRPr lang="en-US" altLang="zh-CN" dirty="0">
              <a:solidFill>
                <a:schemeClr val="bg1"/>
              </a:solidFill>
            </a:endParaRPr>
          </a:p>
          <a:p>
            <a:r>
              <a:rPr lang="zh-CN" altLang="en-US" dirty="0">
                <a:solidFill>
                  <a:schemeClr val="bg1"/>
                </a:solidFill>
              </a:rPr>
              <a:t>暂无收入</a:t>
            </a:r>
          </a:p>
        </p:txBody>
      </p:sp>
    </p:spTree>
    <p:extLst>
      <p:ext uri="{BB962C8B-B14F-4D97-AF65-F5344CB8AC3E}">
        <p14:creationId xmlns:p14="http://schemas.microsoft.com/office/powerpoint/2010/main" val="24074113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ln>
            <a:noFill/>
          </a:ln>
        </p:spPr>
      </p:pic>
      <p:sp>
        <p:nvSpPr>
          <p:cNvPr id="10" name="矩形 9"/>
          <p:cNvSpPr/>
          <p:nvPr/>
        </p:nvSpPr>
        <p:spPr>
          <a:xfrm>
            <a:off x="0" y="0"/>
            <a:ext cx="1219200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a:endParaRPr>
          </a:p>
        </p:txBody>
      </p:sp>
      <p:sp>
        <p:nvSpPr>
          <p:cNvPr id="2" name="任意多边形: 形状 1"/>
          <p:cNvSpPr/>
          <p:nvPr/>
        </p:nvSpPr>
        <p:spPr>
          <a:xfrm rot="2700000">
            <a:off x="3239179" y="2197840"/>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endParaRPr>
          </a:p>
        </p:txBody>
      </p:sp>
      <p:sp>
        <p:nvSpPr>
          <p:cNvPr id="3" name="文本框 2"/>
          <p:cNvSpPr txBox="1"/>
          <p:nvPr/>
        </p:nvSpPr>
        <p:spPr>
          <a:xfrm>
            <a:off x="3555221" y="2392401"/>
            <a:ext cx="1127233" cy="1107996"/>
          </a:xfrm>
          <a:prstGeom prst="rect">
            <a:avLst/>
          </a:prstGeom>
          <a:noFill/>
        </p:spPr>
        <p:txBody>
          <a:bodyPr wrap="none" rtlCol="0">
            <a:spAutoFit/>
          </a:bodyPr>
          <a:lstStyle/>
          <a:p>
            <a:pPr algn="ctr"/>
            <a:r>
              <a:rPr lang="en-US" altLang="zh-CN" sz="6600" b="1" dirty="0">
                <a:solidFill>
                  <a:schemeClr val="bg1"/>
                </a:solidFill>
              </a:rPr>
              <a:t>06</a:t>
            </a:r>
            <a:endParaRPr lang="zh-CN" altLang="en-US" sz="6600" b="1" dirty="0">
              <a:solidFill>
                <a:schemeClr val="bg1"/>
              </a:solidFill>
            </a:endParaRPr>
          </a:p>
        </p:txBody>
      </p:sp>
      <p:sp>
        <p:nvSpPr>
          <p:cNvPr id="4" name="文本框 3"/>
          <p:cNvSpPr txBox="1"/>
          <p:nvPr/>
        </p:nvSpPr>
        <p:spPr>
          <a:xfrm>
            <a:off x="5166378" y="2392401"/>
            <a:ext cx="4571511" cy="564898"/>
          </a:xfrm>
          <a:prstGeom prst="rect">
            <a:avLst/>
          </a:prstGeom>
          <a:noFill/>
        </p:spPr>
        <p:txBody>
          <a:bodyPr wrap="square" rtlCol="0">
            <a:spAutoFit/>
          </a:bodyPr>
          <a:lstStyle/>
          <a:p>
            <a:pPr>
              <a:lnSpc>
                <a:spcPct val="120000"/>
              </a:lnSpc>
            </a:pPr>
            <a:r>
              <a:rPr lang="zh-CN" altLang="en-US" sz="2800" b="1" dirty="0">
                <a:solidFill>
                  <a:schemeClr val="bg1"/>
                </a:solidFill>
              </a:rPr>
              <a:t>社会因素方面的可能性</a:t>
            </a:r>
          </a:p>
        </p:txBody>
      </p:sp>
      <p:sp>
        <p:nvSpPr>
          <p:cNvPr id="5" name="文本框 4"/>
          <p:cNvSpPr txBox="1"/>
          <p:nvPr/>
        </p:nvSpPr>
        <p:spPr>
          <a:xfrm>
            <a:off x="5331478" y="3076934"/>
            <a:ext cx="2682221" cy="394210"/>
          </a:xfrm>
          <a:prstGeom prst="rect">
            <a:avLst/>
          </a:prstGeom>
          <a:noFill/>
        </p:spPr>
        <p:txBody>
          <a:bodyPr wrap="square" rtlCol="0">
            <a:spAutoFit/>
          </a:bodyPr>
          <a:lstStyle/>
          <a:p>
            <a:pPr marL="285750" indent="-285750">
              <a:lnSpc>
                <a:spcPct val="120000"/>
              </a:lnSpc>
              <a:buBlip>
                <a:blip r:embed="rId4"/>
              </a:buBlip>
            </a:pPr>
            <a:r>
              <a:rPr lang="zh-CN" altLang="en-US" dirty="0">
                <a:solidFill>
                  <a:schemeClr val="bg1"/>
                </a:solidFill>
              </a:rPr>
              <a:t>面向群体</a:t>
            </a:r>
          </a:p>
        </p:txBody>
      </p:sp>
      <p:sp>
        <p:nvSpPr>
          <p:cNvPr id="9" name="文本框 8">
            <a:extLst>
              <a:ext uri="{FF2B5EF4-FFF2-40B4-BE49-F238E27FC236}">
                <a16:creationId xmlns:a16="http://schemas.microsoft.com/office/drawing/2014/main" id="{2DF076BE-4E0D-4F72-B6AD-526D6330C5B1}"/>
              </a:ext>
            </a:extLst>
          </p:cNvPr>
          <p:cNvSpPr txBox="1"/>
          <p:nvPr/>
        </p:nvSpPr>
        <p:spPr>
          <a:xfrm>
            <a:off x="5129852" y="3799653"/>
            <a:ext cx="4133033" cy="738664"/>
          </a:xfrm>
          <a:prstGeom prst="rect">
            <a:avLst/>
          </a:prstGeom>
          <a:noFill/>
        </p:spPr>
        <p:txBody>
          <a:bodyPr wrap="square" rtlCol="0">
            <a:spAutoFit/>
          </a:bodyPr>
          <a:lstStyle/>
          <a:p>
            <a:r>
              <a:rPr lang="zh-CN" altLang="zh-CN" sz="2400" dirty="0">
                <a:solidFill>
                  <a:schemeClr val="bg1">
                    <a:lumMod val="75000"/>
                  </a:schemeClr>
                </a:solidFill>
              </a:rPr>
              <a:t>仅为校内大学生使用</a:t>
            </a:r>
          </a:p>
          <a:p>
            <a:endParaRPr lang="zh-CN" altLang="en-US" dirty="0"/>
          </a:p>
        </p:txBody>
      </p:sp>
    </p:spTree>
    <p:extLst>
      <p:ext uri="{BB962C8B-B14F-4D97-AF65-F5344CB8AC3E}">
        <p14:creationId xmlns:p14="http://schemas.microsoft.com/office/powerpoint/2010/main" val="96333368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2" name="矩形 11"/>
          <p:cNvSpPr/>
          <p:nvPr/>
        </p:nvSpPr>
        <p:spPr>
          <a:xfrm>
            <a:off x="0" y="0"/>
            <a:ext cx="12192001"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 name="矩形 1"/>
          <p:cNvSpPr/>
          <p:nvPr/>
        </p:nvSpPr>
        <p:spPr>
          <a:xfrm>
            <a:off x="4914901" y="1460498"/>
            <a:ext cx="2362200" cy="3708401"/>
          </a:xfrm>
          <a:prstGeom prst="rect">
            <a:avLst/>
          </a:prstGeom>
          <a:noFill/>
          <a:ln w="12700">
            <a:gradFill>
              <a:gsLst>
                <a:gs pos="0">
                  <a:schemeClr val="bg1"/>
                </a:gs>
                <a:gs pos="76000">
                  <a:schemeClr val="bg1">
                    <a:alpha val="0"/>
                  </a:schemeClr>
                </a:gs>
                <a:gs pos="100000">
                  <a:schemeClr val="bg1"/>
                </a:gs>
              </a:gsLst>
              <a:lin ang="54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p:cNvSpPr/>
          <p:nvPr/>
        </p:nvSpPr>
        <p:spPr>
          <a:xfrm>
            <a:off x="2228850" y="1240322"/>
            <a:ext cx="7734300" cy="1274451"/>
          </a:xfrm>
          <a:prstGeom prst="rect">
            <a:avLst/>
          </a:prstGeom>
        </p:spPr>
        <p:txBody>
          <a:bodyPr wrap="square">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white"/>
                </a:solidFill>
                <a:effectLst/>
                <a:uLnTx/>
                <a:uFillTx/>
                <a:latin typeface="方正兰亭细黑_GBK" panose="02000000000000000000" pitchFamily="2" charset="-122"/>
                <a:ea typeface="方正兰亭细黑_GBK" panose="02000000000000000000" pitchFamily="2" charset="-122"/>
                <a:cs typeface="Andalus" pitchFamily="18" charset="-78"/>
              </a:rPr>
              <a:t>组内评价</a:t>
            </a:r>
            <a:endParaRPr kumimoji="0" lang="en-US" altLang="zh-CN" sz="6600" b="0" i="0" u="none" strike="noStrike" kern="1200" cap="none" spc="0" normalizeH="0" baseline="0" noProof="0" dirty="0">
              <a:ln>
                <a:noFill/>
              </a:ln>
              <a:solidFill>
                <a:prstClr val="white"/>
              </a:solidFill>
              <a:effectLst/>
              <a:uLnTx/>
              <a:uFillTx/>
              <a:latin typeface="方正兰亭细黑_GBK" panose="02000000000000000000" pitchFamily="2" charset="-122"/>
              <a:ea typeface="方正兰亭细黑_GBK" panose="02000000000000000000" pitchFamily="2" charset="-122"/>
              <a:cs typeface="Andalus" pitchFamily="18" charset="-78"/>
            </a:endParaRPr>
          </a:p>
        </p:txBody>
      </p:sp>
      <p:sp>
        <p:nvSpPr>
          <p:cNvPr id="4" name="文本框 3">
            <a:extLst>
              <a:ext uri="{FF2B5EF4-FFF2-40B4-BE49-F238E27FC236}">
                <a16:creationId xmlns:a16="http://schemas.microsoft.com/office/drawing/2014/main" id="{6711D61D-E678-454C-8C51-603BA2A99BBD}"/>
              </a:ext>
            </a:extLst>
          </p:cNvPr>
          <p:cNvSpPr txBox="1"/>
          <p:nvPr/>
        </p:nvSpPr>
        <p:spPr>
          <a:xfrm>
            <a:off x="4308050" y="3330495"/>
            <a:ext cx="8484124" cy="923330"/>
          </a:xfrm>
          <a:prstGeom prst="rect">
            <a:avLst/>
          </a:prstGeom>
          <a:noFill/>
        </p:spPr>
        <p:txBody>
          <a:bodyPr wrap="square" rtlCol="0">
            <a:spAutoFit/>
          </a:bodyPr>
          <a:lstStyle/>
          <a:p>
            <a:r>
              <a:rPr lang="zh-CN" altLang="en-US" dirty="0">
                <a:solidFill>
                  <a:schemeClr val="bg1"/>
                </a:solidFill>
              </a:rPr>
              <a:t>吴智宏：编写可行性分析报告   </a:t>
            </a:r>
            <a:r>
              <a:rPr lang="en-US" altLang="zh-CN" dirty="0">
                <a:solidFill>
                  <a:schemeClr val="bg1"/>
                </a:solidFill>
              </a:rPr>
              <a:t>95</a:t>
            </a:r>
            <a:r>
              <a:rPr lang="zh-CN" altLang="en-US" dirty="0">
                <a:solidFill>
                  <a:schemeClr val="bg1"/>
                </a:solidFill>
              </a:rPr>
              <a:t>分</a:t>
            </a:r>
            <a:endParaRPr lang="en-US" altLang="zh-CN" dirty="0">
              <a:solidFill>
                <a:schemeClr val="bg1"/>
              </a:solidFill>
            </a:endParaRPr>
          </a:p>
          <a:p>
            <a:r>
              <a:rPr lang="zh-CN" altLang="en-US" dirty="0">
                <a:solidFill>
                  <a:schemeClr val="bg1"/>
                </a:solidFill>
              </a:rPr>
              <a:t>乔寒月：制作</a:t>
            </a:r>
            <a:r>
              <a:rPr lang="en-US" altLang="zh-CN" dirty="0">
                <a:solidFill>
                  <a:schemeClr val="bg1"/>
                </a:solidFill>
              </a:rPr>
              <a:t>ppt   94</a:t>
            </a:r>
            <a:r>
              <a:rPr lang="zh-CN" altLang="en-US" dirty="0">
                <a:solidFill>
                  <a:schemeClr val="bg1"/>
                </a:solidFill>
              </a:rPr>
              <a:t>分</a:t>
            </a:r>
            <a:endParaRPr lang="en-US" altLang="zh-CN" dirty="0">
              <a:solidFill>
                <a:schemeClr val="bg1"/>
              </a:solidFill>
            </a:endParaRPr>
          </a:p>
          <a:p>
            <a:r>
              <a:rPr lang="zh-CN" altLang="en-US" dirty="0">
                <a:solidFill>
                  <a:schemeClr val="bg1"/>
                </a:solidFill>
              </a:rPr>
              <a:t>李欣飏：</a:t>
            </a:r>
            <a:r>
              <a:rPr lang="en-US" altLang="zh-CN" dirty="0">
                <a:solidFill>
                  <a:schemeClr val="bg1"/>
                </a:solidFill>
              </a:rPr>
              <a:t>SWOT</a:t>
            </a:r>
            <a:r>
              <a:rPr lang="zh-CN" altLang="en-US" dirty="0">
                <a:solidFill>
                  <a:schemeClr val="bg1"/>
                </a:solidFill>
              </a:rPr>
              <a:t>分析   </a:t>
            </a:r>
            <a:r>
              <a:rPr lang="en-US" altLang="zh-CN" dirty="0">
                <a:solidFill>
                  <a:schemeClr val="bg1"/>
                </a:solidFill>
              </a:rPr>
              <a:t>94</a:t>
            </a:r>
            <a:r>
              <a:rPr lang="zh-CN" altLang="en-US" dirty="0">
                <a:solidFill>
                  <a:schemeClr val="bg1"/>
                </a:solidFill>
              </a:rPr>
              <a:t>分</a:t>
            </a:r>
          </a:p>
        </p:txBody>
      </p:sp>
    </p:spTree>
    <p:extLst>
      <p:ext uri="{BB962C8B-B14F-4D97-AF65-F5344CB8AC3E}">
        <p14:creationId xmlns:p14="http://schemas.microsoft.com/office/powerpoint/2010/main" val="29385211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2" name="矩形 11"/>
          <p:cNvSpPr/>
          <p:nvPr/>
        </p:nvSpPr>
        <p:spPr>
          <a:xfrm>
            <a:off x="0" y="0"/>
            <a:ext cx="12192001"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01567A1B-80AF-489E-94CB-7958DC08E4F8}"/>
              </a:ext>
            </a:extLst>
          </p:cNvPr>
          <p:cNvSpPr txBox="1"/>
          <p:nvPr/>
        </p:nvSpPr>
        <p:spPr>
          <a:xfrm>
            <a:off x="782425" y="424206"/>
            <a:ext cx="4798243" cy="707886"/>
          </a:xfrm>
          <a:prstGeom prst="rect">
            <a:avLst/>
          </a:prstGeom>
          <a:noFill/>
        </p:spPr>
        <p:txBody>
          <a:bodyPr wrap="square" rtlCol="0">
            <a:spAutoFit/>
          </a:bodyPr>
          <a:lstStyle/>
          <a:p>
            <a:r>
              <a:rPr lang="zh-CN" altLang="en-US" sz="4000" dirty="0">
                <a:solidFill>
                  <a:schemeClr val="bg1"/>
                </a:solidFill>
              </a:rPr>
              <a:t>会议记录</a:t>
            </a:r>
          </a:p>
        </p:txBody>
      </p:sp>
      <p:pic>
        <p:nvPicPr>
          <p:cNvPr id="21" name="图片 20">
            <a:extLst>
              <a:ext uri="{FF2B5EF4-FFF2-40B4-BE49-F238E27FC236}">
                <a16:creationId xmlns:a16="http://schemas.microsoft.com/office/drawing/2014/main" id="{058992A5-B446-4E6D-B8E5-3BCFBF7A6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6264" y="282804"/>
            <a:ext cx="3539471" cy="6292392"/>
          </a:xfrm>
          <a:prstGeom prst="rect">
            <a:avLst/>
          </a:prstGeom>
        </p:spPr>
      </p:pic>
      <p:pic>
        <p:nvPicPr>
          <p:cNvPr id="23" name="图片 22">
            <a:extLst>
              <a:ext uri="{FF2B5EF4-FFF2-40B4-BE49-F238E27FC236}">
                <a16:creationId xmlns:a16="http://schemas.microsoft.com/office/drawing/2014/main" id="{AD61771C-83B6-49FD-90D5-8853B02FC6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6263" y="282804"/>
            <a:ext cx="3539471" cy="6292393"/>
          </a:xfrm>
          <a:prstGeom prst="rect">
            <a:avLst/>
          </a:prstGeom>
        </p:spPr>
      </p:pic>
      <p:pic>
        <p:nvPicPr>
          <p:cNvPr id="25" name="图片 24">
            <a:extLst>
              <a:ext uri="{FF2B5EF4-FFF2-40B4-BE49-F238E27FC236}">
                <a16:creationId xmlns:a16="http://schemas.microsoft.com/office/drawing/2014/main" id="{D18E7707-5B66-4111-B915-27A3EAC461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6262" y="282801"/>
            <a:ext cx="3539472" cy="6292395"/>
          </a:xfrm>
          <a:prstGeom prst="rect">
            <a:avLst/>
          </a:prstGeom>
        </p:spPr>
      </p:pic>
      <p:pic>
        <p:nvPicPr>
          <p:cNvPr id="27" name="图片 26">
            <a:extLst>
              <a:ext uri="{FF2B5EF4-FFF2-40B4-BE49-F238E27FC236}">
                <a16:creationId xmlns:a16="http://schemas.microsoft.com/office/drawing/2014/main" id="{87256E45-A8BF-4904-84E4-0D6422ADDE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6262" y="282800"/>
            <a:ext cx="3539472" cy="6292395"/>
          </a:xfrm>
          <a:prstGeom prst="rect">
            <a:avLst/>
          </a:prstGeom>
        </p:spPr>
      </p:pic>
      <p:pic>
        <p:nvPicPr>
          <p:cNvPr id="29" name="图片 28">
            <a:extLst>
              <a:ext uri="{FF2B5EF4-FFF2-40B4-BE49-F238E27FC236}">
                <a16:creationId xmlns:a16="http://schemas.microsoft.com/office/drawing/2014/main" id="{DDD9CB3B-0821-4B91-BF11-47D8FE59AC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26261" y="282800"/>
            <a:ext cx="3539472" cy="6292395"/>
          </a:xfrm>
          <a:prstGeom prst="rect">
            <a:avLst/>
          </a:prstGeom>
        </p:spPr>
      </p:pic>
      <p:pic>
        <p:nvPicPr>
          <p:cNvPr id="31" name="图片 30">
            <a:extLst>
              <a:ext uri="{FF2B5EF4-FFF2-40B4-BE49-F238E27FC236}">
                <a16:creationId xmlns:a16="http://schemas.microsoft.com/office/drawing/2014/main" id="{E9E69FAD-0EFD-4D33-BEA7-4A2AF3371A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26261" y="282798"/>
            <a:ext cx="3539472" cy="6292395"/>
          </a:xfrm>
          <a:prstGeom prst="rect">
            <a:avLst/>
          </a:prstGeom>
        </p:spPr>
      </p:pic>
      <p:pic>
        <p:nvPicPr>
          <p:cNvPr id="33" name="图片 32">
            <a:extLst>
              <a:ext uri="{FF2B5EF4-FFF2-40B4-BE49-F238E27FC236}">
                <a16:creationId xmlns:a16="http://schemas.microsoft.com/office/drawing/2014/main" id="{9B703436-BA65-49BA-814E-E56F012AEE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26260" y="282796"/>
            <a:ext cx="3539473" cy="6292396"/>
          </a:xfrm>
          <a:prstGeom prst="rect">
            <a:avLst/>
          </a:prstGeom>
        </p:spPr>
      </p:pic>
    </p:spTree>
    <p:extLst>
      <p:ext uri="{BB962C8B-B14F-4D97-AF65-F5344CB8AC3E}">
        <p14:creationId xmlns:p14="http://schemas.microsoft.com/office/powerpoint/2010/main" val="13322877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15"/>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p:pic>
      <p:sp>
        <p:nvSpPr>
          <p:cNvPr id="12" name="矩形 11"/>
          <p:cNvSpPr/>
          <p:nvPr/>
        </p:nvSpPr>
        <p:spPr>
          <a:xfrm>
            <a:off x="0" y="3429000"/>
            <a:ext cx="12192000" cy="289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占位符 17"/>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000" b="25000"/>
          <a:stretch>
            <a:fillRect/>
          </a:stretch>
        </p:blipFill>
        <p:spPr/>
      </p:pic>
      <p:grpSp>
        <p:nvGrpSpPr>
          <p:cNvPr id="2" name="组合 1"/>
          <p:cNvGrpSpPr/>
          <p:nvPr/>
        </p:nvGrpSpPr>
        <p:grpSpPr>
          <a:xfrm>
            <a:off x="61076" y="4154927"/>
            <a:ext cx="2159566" cy="1189970"/>
            <a:chOff x="1287160" y="4059703"/>
            <a:chExt cx="2159566" cy="1189970"/>
          </a:xfrm>
        </p:grpSpPr>
        <p:sp>
          <p:nvSpPr>
            <p:cNvPr id="19" name="文本框 18"/>
            <p:cNvSpPr txBox="1"/>
            <p:nvPr/>
          </p:nvSpPr>
          <p:spPr>
            <a:xfrm>
              <a:off x="1287160" y="4059703"/>
              <a:ext cx="1107996" cy="646331"/>
            </a:xfrm>
            <a:prstGeom prst="rect">
              <a:avLst/>
            </a:prstGeom>
            <a:noFill/>
          </p:spPr>
          <p:txBody>
            <a:bodyPr wrap="none" rtlCol="0">
              <a:spAutoFit/>
            </a:bodyPr>
            <a:lstStyle/>
            <a:p>
              <a:r>
                <a:rPr lang="zh-CN" altLang="en-US" sz="3600" b="1" dirty="0">
                  <a:solidFill>
                    <a:schemeClr val="accent6"/>
                  </a:solidFill>
                </a:rPr>
                <a:t>目录</a:t>
              </a:r>
            </a:p>
          </p:txBody>
        </p:sp>
        <p:sp>
          <p:nvSpPr>
            <p:cNvPr id="20" name="文本框 19"/>
            <p:cNvSpPr txBox="1"/>
            <p:nvPr/>
          </p:nvSpPr>
          <p:spPr>
            <a:xfrm>
              <a:off x="1287160" y="4726453"/>
              <a:ext cx="2159566" cy="523220"/>
            </a:xfrm>
            <a:prstGeom prst="rect">
              <a:avLst/>
            </a:prstGeom>
            <a:noFill/>
          </p:spPr>
          <p:txBody>
            <a:bodyPr wrap="none" rtlCol="0">
              <a:spAutoFit/>
            </a:bodyPr>
            <a:lstStyle/>
            <a:p>
              <a:r>
                <a:rPr lang="en-US" altLang="zh-CN" sz="2800" b="1" dirty="0">
                  <a:solidFill>
                    <a:schemeClr val="accent6"/>
                  </a:solidFill>
                </a:rPr>
                <a:t>CONTENTS</a:t>
              </a:r>
              <a:endParaRPr lang="zh-CN" altLang="en-US" sz="2800" b="1" dirty="0">
                <a:solidFill>
                  <a:schemeClr val="accent6"/>
                </a:solidFill>
              </a:endParaRPr>
            </a:p>
          </p:txBody>
        </p:sp>
      </p:grpSp>
      <p:grpSp>
        <p:nvGrpSpPr>
          <p:cNvPr id="3" name="组合 2"/>
          <p:cNvGrpSpPr/>
          <p:nvPr/>
        </p:nvGrpSpPr>
        <p:grpSpPr>
          <a:xfrm>
            <a:off x="2201041" y="4046794"/>
            <a:ext cx="1553180" cy="1719460"/>
            <a:chOff x="3963080" y="3966085"/>
            <a:chExt cx="1553180" cy="1719460"/>
          </a:xfrm>
        </p:grpSpPr>
        <p:sp>
          <p:nvSpPr>
            <p:cNvPr id="23" name="任意多边形: 形状 22"/>
            <p:cNvSpPr/>
            <p:nvPr/>
          </p:nvSpPr>
          <p:spPr>
            <a:xfrm rot="2700000">
              <a:off x="3963080" y="3977894"/>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文本框 23"/>
            <p:cNvSpPr txBox="1"/>
            <p:nvPr/>
          </p:nvSpPr>
          <p:spPr>
            <a:xfrm>
              <a:off x="4391680" y="3966085"/>
              <a:ext cx="639920" cy="584775"/>
            </a:xfrm>
            <a:prstGeom prst="rect">
              <a:avLst/>
            </a:prstGeom>
            <a:noFill/>
          </p:spPr>
          <p:txBody>
            <a:bodyPr wrap="none" rtlCol="0">
              <a:spAutoFit/>
            </a:bodyPr>
            <a:lstStyle/>
            <a:p>
              <a:pPr algn="ctr"/>
              <a:r>
                <a:rPr lang="en-US" altLang="zh-CN" sz="3200" b="1" dirty="0">
                  <a:solidFill>
                    <a:schemeClr val="tx1">
                      <a:lumMod val="65000"/>
                      <a:lumOff val="35000"/>
                    </a:schemeClr>
                  </a:solidFill>
                </a:rPr>
                <a:t>01</a:t>
              </a:r>
              <a:endParaRPr lang="zh-CN" altLang="en-US" sz="3200" b="1" dirty="0">
                <a:solidFill>
                  <a:schemeClr val="tx1">
                    <a:lumMod val="65000"/>
                    <a:lumOff val="35000"/>
                  </a:schemeClr>
                </a:solidFill>
              </a:endParaRPr>
            </a:p>
          </p:txBody>
        </p:sp>
        <p:sp>
          <p:nvSpPr>
            <p:cNvPr id="25" name="文本框 24"/>
            <p:cNvSpPr txBox="1"/>
            <p:nvPr/>
          </p:nvSpPr>
          <p:spPr>
            <a:xfrm>
              <a:off x="4302780" y="4517020"/>
              <a:ext cx="1213480" cy="1168525"/>
            </a:xfrm>
            <a:prstGeom prst="rect">
              <a:avLst/>
            </a:prstGeom>
            <a:noFill/>
          </p:spPr>
          <p:txBody>
            <a:bodyPr wrap="square" rtlCol="0">
              <a:spAutoFit/>
            </a:bodyPr>
            <a:lstStyle/>
            <a:p>
              <a:pPr>
                <a:lnSpc>
                  <a:spcPct val="120000"/>
                </a:lnSpc>
              </a:pPr>
              <a:r>
                <a:rPr lang="zh-CN" altLang="en-US" sz="2000" b="1" dirty="0">
                  <a:solidFill>
                    <a:schemeClr val="tx1">
                      <a:lumMod val="65000"/>
                      <a:lumOff val="35000"/>
                    </a:schemeClr>
                  </a:solidFill>
                </a:rPr>
                <a:t>可行性研究的前</a:t>
              </a:r>
              <a:endParaRPr lang="en-US" altLang="zh-CN" sz="2000" b="1" dirty="0">
                <a:solidFill>
                  <a:schemeClr val="tx1">
                    <a:lumMod val="65000"/>
                    <a:lumOff val="35000"/>
                  </a:schemeClr>
                </a:solidFill>
              </a:endParaRPr>
            </a:p>
            <a:p>
              <a:pPr>
                <a:lnSpc>
                  <a:spcPct val="120000"/>
                </a:lnSpc>
              </a:pPr>
              <a:r>
                <a:rPr lang="en-US" altLang="zh-CN" sz="2000" b="1" dirty="0">
                  <a:solidFill>
                    <a:schemeClr val="tx1">
                      <a:lumMod val="65000"/>
                      <a:lumOff val="35000"/>
                    </a:schemeClr>
                  </a:solidFill>
                </a:rPr>
                <a:t>   </a:t>
              </a:r>
              <a:r>
                <a:rPr lang="zh-CN" altLang="en-US" sz="2000" b="1" dirty="0">
                  <a:solidFill>
                    <a:schemeClr val="tx1">
                      <a:lumMod val="65000"/>
                      <a:lumOff val="35000"/>
                    </a:schemeClr>
                  </a:solidFill>
                </a:rPr>
                <a:t>提</a:t>
              </a:r>
            </a:p>
          </p:txBody>
        </p:sp>
      </p:grpSp>
      <p:grpSp>
        <p:nvGrpSpPr>
          <p:cNvPr id="4" name="组合 3"/>
          <p:cNvGrpSpPr/>
          <p:nvPr/>
        </p:nvGrpSpPr>
        <p:grpSpPr>
          <a:xfrm>
            <a:off x="3881222" y="4046794"/>
            <a:ext cx="1553180" cy="1719460"/>
            <a:chOff x="5674607" y="3966085"/>
            <a:chExt cx="1553180" cy="1719460"/>
          </a:xfrm>
        </p:grpSpPr>
        <p:sp>
          <p:nvSpPr>
            <p:cNvPr id="29" name="任意多边形: 形状 28"/>
            <p:cNvSpPr/>
            <p:nvPr/>
          </p:nvSpPr>
          <p:spPr>
            <a:xfrm rot="2700000">
              <a:off x="5674607" y="3977894"/>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文本框 29"/>
            <p:cNvSpPr txBox="1"/>
            <p:nvPr/>
          </p:nvSpPr>
          <p:spPr>
            <a:xfrm>
              <a:off x="6103208" y="3966085"/>
              <a:ext cx="639919" cy="584775"/>
            </a:xfrm>
            <a:prstGeom prst="rect">
              <a:avLst/>
            </a:prstGeom>
            <a:noFill/>
          </p:spPr>
          <p:txBody>
            <a:bodyPr wrap="none" rtlCol="0">
              <a:spAutoFit/>
            </a:bodyPr>
            <a:lstStyle/>
            <a:p>
              <a:pPr algn="ctr"/>
              <a:r>
                <a:rPr lang="en-US" altLang="zh-CN" sz="3200" b="1" dirty="0">
                  <a:solidFill>
                    <a:schemeClr val="tx1">
                      <a:lumMod val="65000"/>
                      <a:lumOff val="35000"/>
                    </a:schemeClr>
                  </a:solidFill>
                </a:rPr>
                <a:t>02</a:t>
              </a:r>
              <a:endParaRPr lang="zh-CN" altLang="en-US" sz="3200" b="1" dirty="0">
                <a:solidFill>
                  <a:schemeClr val="tx1">
                    <a:lumMod val="65000"/>
                    <a:lumOff val="35000"/>
                  </a:schemeClr>
                </a:solidFill>
              </a:endParaRPr>
            </a:p>
          </p:txBody>
        </p:sp>
        <p:sp>
          <p:nvSpPr>
            <p:cNvPr id="31" name="文本框 30"/>
            <p:cNvSpPr txBox="1"/>
            <p:nvPr/>
          </p:nvSpPr>
          <p:spPr>
            <a:xfrm>
              <a:off x="6014307" y="4517020"/>
              <a:ext cx="1213480" cy="1168525"/>
            </a:xfrm>
            <a:prstGeom prst="rect">
              <a:avLst/>
            </a:prstGeom>
            <a:noFill/>
          </p:spPr>
          <p:txBody>
            <a:bodyPr wrap="square" rtlCol="0">
              <a:spAutoFit/>
            </a:bodyPr>
            <a:lstStyle/>
            <a:p>
              <a:pPr>
                <a:lnSpc>
                  <a:spcPct val="120000"/>
                </a:lnSpc>
              </a:pPr>
              <a:r>
                <a:rPr lang="zh-CN" altLang="en-US" sz="2000" b="1" dirty="0">
                  <a:solidFill>
                    <a:schemeClr val="tx1">
                      <a:lumMod val="65000"/>
                      <a:lumOff val="35000"/>
                    </a:schemeClr>
                  </a:solidFill>
                </a:rPr>
                <a:t>对现有系统的分</a:t>
              </a:r>
              <a:endParaRPr lang="en-US" altLang="zh-CN" sz="2000" b="1" dirty="0">
                <a:solidFill>
                  <a:schemeClr val="tx1">
                    <a:lumMod val="65000"/>
                    <a:lumOff val="35000"/>
                  </a:schemeClr>
                </a:solidFill>
              </a:endParaRPr>
            </a:p>
            <a:p>
              <a:pPr>
                <a:lnSpc>
                  <a:spcPct val="120000"/>
                </a:lnSpc>
              </a:pPr>
              <a:r>
                <a:rPr lang="en-US" altLang="zh-CN" sz="2000" b="1" dirty="0">
                  <a:solidFill>
                    <a:schemeClr val="tx1">
                      <a:lumMod val="65000"/>
                      <a:lumOff val="35000"/>
                    </a:schemeClr>
                  </a:solidFill>
                </a:rPr>
                <a:t>   </a:t>
              </a:r>
              <a:r>
                <a:rPr lang="zh-CN" altLang="en-US" sz="2000" b="1" dirty="0">
                  <a:solidFill>
                    <a:schemeClr val="tx1">
                      <a:lumMod val="65000"/>
                      <a:lumOff val="35000"/>
                    </a:schemeClr>
                  </a:solidFill>
                </a:rPr>
                <a:t>析</a:t>
              </a:r>
            </a:p>
          </p:txBody>
        </p:sp>
      </p:grpSp>
      <p:grpSp>
        <p:nvGrpSpPr>
          <p:cNvPr id="5" name="组合 4"/>
          <p:cNvGrpSpPr/>
          <p:nvPr/>
        </p:nvGrpSpPr>
        <p:grpSpPr>
          <a:xfrm>
            <a:off x="5542981" y="4046794"/>
            <a:ext cx="1553180" cy="1508927"/>
            <a:chOff x="7386134" y="3966085"/>
            <a:chExt cx="1553180" cy="1508927"/>
          </a:xfrm>
        </p:grpSpPr>
        <p:sp>
          <p:nvSpPr>
            <p:cNvPr id="33" name="任意多边形: 形状 32"/>
            <p:cNvSpPr/>
            <p:nvPr/>
          </p:nvSpPr>
          <p:spPr>
            <a:xfrm rot="2700000">
              <a:off x="7386134" y="3977894"/>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文本框 33"/>
            <p:cNvSpPr txBox="1"/>
            <p:nvPr/>
          </p:nvSpPr>
          <p:spPr>
            <a:xfrm>
              <a:off x="7814735" y="3966085"/>
              <a:ext cx="639919" cy="584775"/>
            </a:xfrm>
            <a:prstGeom prst="rect">
              <a:avLst/>
            </a:prstGeom>
            <a:noFill/>
          </p:spPr>
          <p:txBody>
            <a:bodyPr wrap="none" rtlCol="0">
              <a:spAutoFit/>
            </a:bodyPr>
            <a:lstStyle/>
            <a:p>
              <a:pPr algn="ctr"/>
              <a:r>
                <a:rPr lang="en-US" altLang="zh-CN" sz="3200" b="1" dirty="0">
                  <a:solidFill>
                    <a:schemeClr val="tx1">
                      <a:lumMod val="65000"/>
                      <a:lumOff val="35000"/>
                    </a:schemeClr>
                  </a:solidFill>
                </a:rPr>
                <a:t>03</a:t>
              </a:r>
              <a:endParaRPr lang="zh-CN" altLang="en-US" sz="3200" b="1" dirty="0">
                <a:solidFill>
                  <a:schemeClr val="tx1">
                    <a:lumMod val="65000"/>
                    <a:lumOff val="35000"/>
                  </a:schemeClr>
                </a:solidFill>
              </a:endParaRPr>
            </a:p>
          </p:txBody>
        </p:sp>
        <p:sp>
          <p:nvSpPr>
            <p:cNvPr id="35" name="文本框 34"/>
            <p:cNvSpPr txBox="1"/>
            <p:nvPr/>
          </p:nvSpPr>
          <p:spPr>
            <a:xfrm>
              <a:off x="7725834" y="4517020"/>
              <a:ext cx="1213480" cy="799193"/>
            </a:xfrm>
            <a:prstGeom prst="rect">
              <a:avLst/>
            </a:prstGeom>
            <a:noFill/>
          </p:spPr>
          <p:txBody>
            <a:bodyPr wrap="square" rtlCol="0">
              <a:spAutoFit/>
            </a:bodyPr>
            <a:lstStyle/>
            <a:p>
              <a:pPr>
                <a:lnSpc>
                  <a:spcPct val="120000"/>
                </a:lnSpc>
              </a:pPr>
              <a:r>
                <a:rPr lang="zh-CN" altLang="en-US" sz="2000" b="1" dirty="0">
                  <a:solidFill>
                    <a:schemeClr val="tx1">
                      <a:lumMod val="65000"/>
                      <a:lumOff val="35000"/>
                    </a:schemeClr>
                  </a:solidFill>
                </a:rPr>
                <a:t>所建议的系统</a:t>
              </a:r>
            </a:p>
          </p:txBody>
        </p:sp>
      </p:grpSp>
      <p:grpSp>
        <p:nvGrpSpPr>
          <p:cNvPr id="6" name="组合 5"/>
          <p:cNvGrpSpPr/>
          <p:nvPr/>
        </p:nvGrpSpPr>
        <p:grpSpPr>
          <a:xfrm>
            <a:off x="7231990" y="4046794"/>
            <a:ext cx="1553180" cy="1751264"/>
            <a:chOff x="9097660" y="3966085"/>
            <a:chExt cx="1553180" cy="1751264"/>
          </a:xfrm>
        </p:grpSpPr>
        <p:sp>
          <p:nvSpPr>
            <p:cNvPr id="37" name="任意多边形: 形状 36"/>
            <p:cNvSpPr/>
            <p:nvPr/>
          </p:nvSpPr>
          <p:spPr>
            <a:xfrm rot="2700000">
              <a:off x="9097660" y="3977894"/>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文本框 37"/>
            <p:cNvSpPr txBox="1"/>
            <p:nvPr/>
          </p:nvSpPr>
          <p:spPr>
            <a:xfrm>
              <a:off x="9526261" y="3966085"/>
              <a:ext cx="639919" cy="584775"/>
            </a:xfrm>
            <a:prstGeom prst="rect">
              <a:avLst/>
            </a:prstGeom>
            <a:noFill/>
          </p:spPr>
          <p:txBody>
            <a:bodyPr wrap="none" rtlCol="0">
              <a:spAutoFit/>
            </a:bodyPr>
            <a:lstStyle/>
            <a:p>
              <a:pPr algn="ctr"/>
              <a:r>
                <a:rPr lang="en-US" altLang="zh-CN" sz="3200" b="1" dirty="0">
                  <a:solidFill>
                    <a:schemeClr val="tx1">
                      <a:lumMod val="65000"/>
                      <a:lumOff val="35000"/>
                    </a:schemeClr>
                  </a:solidFill>
                </a:rPr>
                <a:t>04</a:t>
              </a:r>
              <a:endParaRPr lang="zh-CN" altLang="en-US" sz="3200" b="1" dirty="0">
                <a:solidFill>
                  <a:schemeClr val="tx1">
                    <a:lumMod val="65000"/>
                    <a:lumOff val="35000"/>
                  </a:schemeClr>
                </a:solidFill>
              </a:endParaRPr>
            </a:p>
          </p:txBody>
        </p:sp>
        <p:sp>
          <p:nvSpPr>
            <p:cNvPr id="39" name="文本框 38"/>
            <p:cNvSpPr txBox="1"/>
            <p:nvPr/>
          </p:nvSpPr>
          <p:spPr>
            <a:xfrm>
              <a:off x="9437360" y="4517020"/>
              <a:ext cx="1213480" cy="1200329"/>
            </a:xfrm>
            <a:prstGeom prst="rect">
              <a:avLst/>
            </a:prstGeom>
            <a:noFill/>
          </p:spPr>
          <p:txBody>
            <a:bodyPr wrap="square" rtlCol="0">
              <a:spAutoFit/>
            </a:bodyPr>
            <a:lstStyle/>
            <a:p>
              <a:pPr>
                <a:lnSpc>
                  <a:spcPct val="120000"/>
                </a:lnSpc>
              </a:pPr>
              <a:r>
                <a:rPr lang="zh-CN" altLang="en-US" sz="2000" b="1" dirty="0">
                  <a:solidFill>
                    <a:schemeClr val="tx1">
                      <a:lumMod val="65000"/>
                      <a:lumOff val="35000"/>
                    </a:schemeClr>
                  </a:solidFill>
                </a:rPr>
                <a:t>可选择的其他系统方案</a:t>
              </a:r>
            </a:p>
          </p:txBody>
        </p:sp>
      </p:grpSp>
      <p:grpSp>
        <p:nvGrpSpPr>
          <p:cNvPr id="26" name="组合 25"/>
          <p:cNvGrpSpPr/>
          <p:nvPr/>
        </p:nvGrpSpPr>
        <p:grpSpPr>
          <a:xfrm>
            <a:off x="8889339" y="4067213"/>
            <a:ext cx="1553180" cy="1508927"/>
            <a:chOff x="3963080" y="3966085"/>
            <a:chExt cx="1553180" cy="1508927"/>
          </a:xfrm>
        </p:grpSpPr>
        <p:sp>
          <p:nvSpPr>
            <p:cNvPr id="27" name="任意多边形: 形状 22"/>
            <p:cNvSpPr/>
            <p:nvPr/>
          </p:nvSpPr>
          <p:spPr>
            <a:xfrm rot="2700000">
              <a:off x="3963080" y="3977894"/>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文本框 23"/>
            <p:cNvSpPr txBox="1"/>
            <p:nvPr/>
          </p:nvSpPr>
          <p:spPr>
            <a:xfrm>
              <a:off x="4391681" y="3966085"/>
              <a:ext cx="639919" cy="584775"/>
            </a:xfrm>
            <a:prstGeom prst="rect">
              <a:avLst/>
            </a:prstGeom>
            <a:noFill/>
          </p:spPr>
          <p:txBody>
            <a:bodyPr wrap="none" rtlCol="0">
              <a:spAutoFit/>
            </a:bodyPr>
            <a:lstStyle/>
            <a:p>
              <a:pPr algn="ctr"/>
              <a:r>
                <a:rPr lang="en-US" altLang="zh-CN" sz="3200" b="1" dirty="0">
                  <a:solidFill>
                    <a:schemeClr val="tx1">
                      <a:lumMod val="65000"/>
                      <a:lumOff val="35000"/>
                    </a:schemeClr>
                  </a:solidFill>
                </a:rPr>
                <a:t>05</a:t>
              </a:r>
              <a:endParaRPr lang="zh-CN" altLang="en-US" sz="3200" b="1" dirty="0">
                <a:solidFill>
                  <a:schemeClr val="tx1">
                    <a:lumMod val="65000"/>
                    <a:lumOff val="35000"/>
                  </a:schemeClr>
                </a:solidFill>
              </a:endParaRPr>
            </a:p>
          </p:txBody>
        </p:sp>
        <p:sp>
          <p:nvSpPr>
            <p:cNvPr id="32" name="文本框 24"/>
            <p:cNvSpPr txBox="1"/>
            <p:nvPr/>
          </p:nvSpPr>
          <p:spPr>
            <a:xfrm>
              <a:off x="4302780" y="4517020"/>
              <a:ext cx="1213480" cy="799193"/>
            </a:xfrm>
            <a:prstGeom prst="rect">
              <a:avLst/>
            </a:prstGeom>
            <a:noFill/>
          </p:spPr>
          <p:txBody>
            <a:bodyPr wrap="square" rtlCol="0">
              <a:spAutoFit/>
            </a:bodyPr>
            <a:lstStyle/>
            <a:p>
              <a:pPr>
                <a:lnSpc>
                  <a:spcPct val="120000"/>
                </a:lnSpc>
              </a:pPr>
              <a:r>
                <a:rPr lang="zh-CN" altLang="en-US" sz="2000" b="1" dirty="0">
                  <a:solidFill>
                    <a:schemeClr val="tx1">
                      <a:lumMod val="65000"/>
                      <a:lumOff val="35000"/>
                    </a:schemeClr>
                  </a:solidFill>
                </a:rPr>
                <a:t>投资及效益分析</a:t>
              </a:r>
            </a:p>
          </p:txBody>
        </p:sp>
      </p:grpSp>
      <p:grpSp>
        <p:nvGrpSpPr>
          <p:cNvPr id="36" name="组合 35">
            <a:extLst>
              <a:ext uri="{FF2B5EF4-FFF2-40B4-BE49-F238E27FC236}">
                <a16:creationId xmlns:a16="http://schemas.microsoft.com/office/drawing/2014/main" id="{73CF47F4-BD65-46C6-BBDD-BB9023C92456}"/>
              </a:ext>
            </a:extLst>
          </p:cNvPr>
          <p:cNvGrpSpPr/>
          <p:nvPr/>
        </p:nvGrpSpPr>
        <p:grpSpPr>
          <a:xfrm>
            <a:off x="10561385" y="4046794"/>
            <a:ext cx="1553180" cy="1719460"/>
            <a:chOff x="3963080" y="3966085"/>
            <a:chExt cx="1553180" cy="1719460"/>
          </a:xfrm>
        </p:grpSpPr>
        <p:sp>
          <p:nvSpPr>
            <p:cNvPr id="40" name="任意多边形: 形状 22">
              <a:extLst>
                <a:ext uri="{FF2B5EF4-FFF2-40B4-BE49-F238E27FC236}">
                  <a16:creationId xmlns:a16="http://schemas.microsoft.com/office/drawing/2014/main" id="{90DFD0E2-5B14-45B8-8FC5-820891605598}"/>
                </a:ext>
              </a:extLst>
            </p:cNvPr>
            <p:cNvSpPr/>
            <p:nvPr/>
          </p:nvSpPr>
          <p:spPr>
            <a:xfrm rot="2700000">
              <a:off x="3963080" y="3977894"/>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1" name="文本框 23">
              <a:extLst>
                <a:ext uri="{FF2B5EF4-FFF2-40B4-BE49-F238E27FC236}">
                  <a16:creationId xmlns:a16="http://schemas.microsoft.com/office/drawing/2014/main" id="{CA2353C7-2699-4D17-B7F3-486379E9CE1B}"/>
                </a:ext>
              </a:extLst>
            </p:cNvPr>
            <p:cNvSpPr txBox="1"/>
            <p:nvPr/>
          </p:nvSpPr>
          <p:spPr>
            <a:xfrm>
              <a:off x="4391681" y="3966085"/>
              <a:ext cx="639919" cy="584775"/>
            </a:xfrm>
            <a:prstGeom prst="rect">
              <a:avLst/>
            </a:prstGeom>
            <a:noFill/>
          </p:spPr>
          <p:txBody>
            <a:bodyPr wrap="none" rtlCol="0">
              <a:spAutoFit/>
            </a:bodyPr>
            <a:lstStyle/>
            <a:p>
              <a:pPr algn="ctr"/>
              <a:r>
                <a:rPr lang="en-US" altLang="zh-CN" sz="3200" b="1" dirty="0">
                  <a:solidFill>
                    <a:schemeClr val="tx1">
                      <a:lumMod val="65000"/>
                      <a:lumOff val="35000"/>
                    </a:schemeClr>
                  </a:solidFill>
                </a:rPr>
                <a:t>06</a:t>
              </a:r>
              <a:endParaRPr lang="zh-CN" altLang="en-US" sz="3200" b="1" dirty="0">
                <a:solidFill>
                  <a:schemeClr val="tx1">
                    <a:lumMod val="65000"/>
                    <a:lumOff val="35000"/>
                  </a:schemeClr>
                </a:solidFill>
              </a:endParaRPr>
            </a:p>
          </p:txBody>
        </p:sp>
        <p:sp>
          <p:nvSpPr>
            <p:cNvPr id="42" name="文本框 24">
              <a:extLst>
                <a:ext uri="{FF2B5EF4-FFF2-40B4-BE49-F238E27FC236}">
                  <a16:creationId xmlns:a16="http://schemas.microsoft.com/office/drawing/2014/main" id="{3DE4815A-39FE-4F2D-BE5C-88C519D5AF5F}"/>
                </a:ext>
              </a:extLst>
            </p:cNvPr>
            <p:cNvSpPr txBox="1"/>
            <p:nvPr/>
          </p:nvSpPr>
          <p:spPr>
            <a:xfrm>
              <a:off x="4302780" y="4517020"/>
              <a:ext cx="1213480" cy="1168525"/>
            </a:xfrm>
            <a:prstGeom prst="rect">
              <a:avLst/>
            </a:prstGeom>
            <a:noFill/>
          </p:spPr>
          <p:txBody>
            <a:bodyPr wrap="square" rtlCol="0">
              <a:spAutoFit/>
            </a:bodyPr>
            <a:lstStyle/>
            <a:p>
              <a:pPr>
                <a:lnSpc>
                  <a:spcPct val="120000"/>
                </a:lnSpc>
              </a:pPr>
              <a:r>
                <a:rPr lang="zh-CN" altLang="en-US" sz="2000" b="1" dirty="0">
                  <a:solidFill>
                    <a:schemeClr val="tx1">
                      <a:lumMod val="65000"/>
                      <a:lumOff val="35000"/>
                    </a:schemeClr>
                  </a:solidFill>
                </a:rPr>
                <a:t>社会因素方面的可能性</a:t>
              </a:r>
            </a:p>
          </p:txBody>
        </p:sp>
      </p:grpSp>
    </p:spTree>
    <p:extLst>
      <p:ext uri="{BB962C8B-B14F-4D97-AF65-F5344CB8AC3E}">
        <p14:creationId xmlns:p14="http://schemas.microsoft.com/office/powerpoint/2010/main" val="28198260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900" decel="100000" fill="hold"/>
                                        <p:tgtEl>
                                          <p:spTgt spid="3"/>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6" presetID="37" presetClass="entr" presetSubtype="0" fill="hold" nodeType="withEffect">
                                  <p:stCondLst>
                                    <p:cond delay="25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900" decel="100000" fill="hold"/>
                                        <p:tgtEl>
                                          <p:spTgt spid="4"/>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22" presetID="37" presetClass="entr" presetSubtype="0" fill="hold" nodeType="with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900" decel="100000" fill="hold"/>
                                        <p:tgtEl>
                                          <p:spTgt spid="5"/>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28" presetID="37" presetClass="entr" presetSubtype="0" fill="hold" nodeType="withEffect">
                                  <p:stCondLst>
                                    <p:cond delay="75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900" decel="100000" fill="hold"/>
                                        <p:tgtEl>
                                          <p:spTgt spid="6"/>
                                        </p:tgtEl>
                                        <p:attrNameLst>
                                          <p:attrName>ppt_y</p:attrName>
                                        </p:attrNameLst>
                                      </p:cBhvr>
                                      <p:tavLst>
                                        <p:tav tm="0">
                                          <p:val>
                                            <p:strVal val="#ppt_y+1"/>
                                          </p:val>
                                        </p:tav>
                                        <p:tav tm="100000">
                                          <p:val>
                                            <p:strVal val="#ppt_y-.03"/>
                                          </p:val>
                                        </p:tav>
                                      </p:tavLst>
                                    </p:anim>
                                    <p:anim calcmode="lin" valueType="num">
                                      <p:cBhvr>
                                        <p:cTn id="3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34" fill="hold">
                            <p:stCondLst>
                              <p:cond delay="2250"/>
                            </p:stCondLst>
                            <p:childTnLst>
                              <p:par>
                                <p:cTn id="35" presetID="37"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900" decel="100000" fill="hold"/>
                                        <p:tgtEl>
                                          <p:spTgt spid="26"/>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par>
                          <p:cTn id="41" fill="hold">
                            <p:stCondLst>
                              <p:cond delay="3250"/>
                            </p:stCondLst>
                            <p:childTnLst>
                              <p:par>
                                <p:cTn id="42" presetID="37"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1000"/>
                                        <p:tgtEl>
                                          <p:spTgt spid="36"/>
                                        </p:tgtEl>
                                      </p:cBhvr>
                                    </p:animEffect>
                                    <p:anim calcmode="lin" valueType="num">
                                      <p:cBhvr>
                                        <p:cTn id="45" dur="1000" fill="hold"/>
                                        <p:tgtEl>
                                          <p:spTgt spid="36"/>
                                        </p:tgtEl>
                                        <p:attrNameLst>
                                          <p:attrName>ppt_x</p:attrName>
                                        </p:attrNameLst>
                                      </p:cBhvr>
                                      <p:tavLst>
                                        <p:tav tm="0">
                                          <p:val>
                                            <p:strVal val="#ppt_x"/>
                                          </p:val>
                                        </p:tav>
                                        <p:tav tm="100000">
                                          <p:val>
                                            <p:strVal val="#ppt_x"/>
                                          </p:val>
                                        </p:tav>
                                      </p:tavLst>
                                    </p:anim>
                                    <p:anim calcmode="lin" valueType="num">
                                      <p:cBhvr>
                                        <p:cTn id="46" dur="900" decel="100000" fill="hold"/>
                                        <p:tgtEl>
                                          <p:spTgt spid="3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12" name="矩形 11"/>
          <p:cNvSpPr/>
          <p:nvPr/>
        </p:nvSpPr>
        <p:spPr>
          <a:xfrm>
            <a:off x="0" y="0"/>
            <a:ext cx="12192001"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 name="矩形 1"/>
          <p:cNvSpPr/>
          <p:nvPr/>
        </p:nvSpPr>
        <p:spPr>
          <a:xfrm>
            <a:off x="4914901" y="1460498"/>
            <a:ext cx="2362200" cy="3708401"/>
          </a:xfrm>
          <a:prstGeom prst="rect">
            <a:avLst/>
          </a:prstGeom>
          <a:noFill/>
          <a:ln w="12700">
            <a:gradFill>
              <a:gsLst>
                <a:gs pos="0">
                  <a:schemeClr val="bg1"/>
                </a:gs>
                <a:gs pos="76000">
                  <a:schemeClr val="bg1">
                    <a:alpha val="0"/>
                  </a:schemeClr>
                </a:gs>
                <a:gs pos="100000">
                  <a:schemeClr val="bg1"/>
                </a:gs>
              </a:gsLst>
              <a:lin ang="54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p:cNvSpPr/>
          <p:nvPr/>
        </p:nvSpPr>
        <p:spPr>
          <a:xfrm>
            <a:off x="2228850" y="2829130"/>
            <a:ext cx="7734300" cy="1274451"/>
          </a:xfrm>
          <a:prstGeom prst="rect">
            <a:avLst/>
          </a:prstGeom>
        </p:spPr>
        <p:txBody>
          <a:bodyPr wrap="square">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kumimoji="0" lang="zh-CN" altLang="en-US" sz="6600" b="0" i="0" u="none" strike="noStrike" kern="1200" cap="none" spc="0" normalizeH="0" baseline="0" noProof="0" dirty="0">
                <a:ln>
                  <a:noFill/>
                </a:ln>
                <a:solidFill>
                  <a:prstClr val="white"/>
                </a:solidFill>
                <a:effectLst/>
                <a:uLnTx/>
                <a:uFillTx/>
                <a:latin typeface="方正兰亭细黑_GBK" panose="02000000000000000000" pitchFamily="2" charset="-122"/>
                <a:ea typeface="方正兰亭细黑_GBK" panose="02000000000000000000" pitchFamily="2" charset="-122"/>
                <a:cs typeface="Andalus" pitchFamily="18" charset="-78"/>
              </a:rPr>
              <a:t>谢谢观看</a:t>
            </a:r>
            <a:endParaRPr kumimoji="0" lang="en-US" altLang="zh-CN" sz="6600" b="0" i="0" u="none" strike="noStrike" kern="1200" cap="none" spc="0" normalizeH="0" baseline="0" noProof="0" dirty="0">
              <a:ln>
                <a:noFill/>
              </a:ln>
              <a:solidFill>
                <a:prstClr val="white"/>
              </a:solidFill>
              <a:effectLst/>
              <a:uLnTx/>
              <a:uFillTx/>
              <a:latin typeface="方正兰亭细黑_GBK" panose="02000000000000000000" pitchFamily="2" charset="-122"/>
              <a:ea typeface="方正兰亭细黑_GBK" panose="02000000000000000000" pitchFamily="2" charset="-122"/>
              <a:cs typeface="Andalus" pitchFamily="18" charset="-78"/>
            </a:endParaRPr>
          </a:p>
        </p:txBody>
      </p:sp>
      <p:grpSp>
        <p:nvGrpSpPr>
          <p:cNvPr id="15" name="组合 14"/>
          <p:cNvGrpSpPr/>
          <p:nvPr/>
        </p:nvGrpSpPr>
        <p:grpSpPr>
          <a:xfrm>
            <a:off x="5830857" y="2032345"/>
            <a:ext cx="530286" cy="605217"/>
            <a:chOff x="4279901" y="5935663"/>
            <a:chExt cx="292100" cy="333376"/>
          </a:xfrm>
          <a:solidFill>
            <a:schemeClr val="bg1"/>
          </a:solidFill>
        </p:grpSpPr>
        <p:sp>
          <p:nvSpPr>
            <p:cNvPr id="16" name="Freeform 874"/>
            <p:cNvSpPr>
              <a:spLocks noEditPoints="1"/>
            </p:cNvSpPr>
            <p:nvPr/>
          </p:nvSpPr>
          <p:spPr bwMode="auto">
            <a:xfrm>
              <a:off x="4476751" y="5935663"/>
              <a:ext cx="95250" cy="333375"/>
            </a:xfrm>
            <a:custGeom>
              <a:avLst/>
              <a:gdLst>
                <a:gd name="T0" fmla="*/ 0 w 60"/>
                <a:gd name="T1" fmla="*/ 0 h 210"/>
                <a:gd name="T2" fmla="*/ 0 w 60"/>
                <a:gd name="T3" fmla="*/ 210 h 210"/>
                <a:gd name="T4" fmla="*/ 60 w 60"/>
                <a:gd name="T5" fmla="*/ 210 h 210"/>
                <a:gd name="T6" fmla="*/ 60 w 60"/>
                <a:gd name="T7" fmla="*/ 0 h 210"/>
                <a:gd name="T8" fmla="*/ 0 w 60"/>
                <a:gd name="T9" fmla="*/ 0 h 210"/>
                <a:gd name="T10" fmla="*/ 43 w 60"/>
                <a:gd name="T11" fmla="*/ 157 h 210"/>
                <a:gd name="T12" fmla="*/ 17 w 60"/>
                <a:gd name="T13" fmla="*/ 157 h 210"/>
                <a:gd name="T14" fmla="*/ 17 w 60"/>
                <a:gd name="T15" fmla="*/ 131 h 210"/>
                <a:gd name="T16" fmla="*/ 43 w 60"/>
                <a:gd name="T17" fmla="*/ 131 h 210"/>
                <a:gd name="T18" fmla="*/ 43 w 60"/>
                <a:gd name="T19" fmla="*/ 157 h 210"/>
                <a:gd name="T20" fmla="*/ 43 w 60"/>
                <a:gd name="T21" fmla="*/ 105 h 210"/>
                <a:gd name="T22" fmla="*/ 17 w 60"/>
                <a:gd name="T23" fmla="*/ 105 h 210"/>
                <a:gd name="T24" fmla="*/ 17 w 60"/>
                <a:gd name="T25" fmla="*/ 78 h 210"/>
                <a:gd name="T26" fmla="*/ 43 w 60"/>
                <a:gd name="T27" fmla="*/ 78 h 210"/>
                <a:gd name="T28" fmla="*/ 43 w 60"/>
                <a:gd name="T29" fmla="*/ 105 h 210"/>
                <a:gd name="T30" fmla="*/ 43 w 60"/>
                <a:gd name="T31" fmla="*/ 52 h 210"/>
                <a:gd name="T32" fmla="*/ 17 w 60"/>
                <a:gd name="T33" fmla="*/ 52 h 210"/>
                <a:gd name="T34" fmla="*/ 17 w 60"/>
                <a:gd name="T35" fmla="*/ 26 h 210"/>
                <a:gd name="T36" fmla="*/ 43 w 60"/>
                <a:gd name="T37" fmla="*/ 26 h 210"/>
                <a:gd name="T38" fmla="*/ 43 w 60"/>
                <a:gd name="T39" fmla="*/ 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10">
                  <a:moveTo>
                    <a:pt x="0" y="0"/>
                  </a:moveTo>
                  <a:lnTo>
                    <a:pt x="0" y="210"/>
                  </a:lnTo>
                  <a:lnTo>
                    <a:pt x="60" y="210"/>
                  </a:lnTo>
                  <a:lnTo>
                    <a:pt x="60" y="0"/>
                  </a:lnTo>
                  <a:lnTo>
                    <a:pt x="0" y="0"/>
                  </a:lnTo>
                  <a:close/>
                  <a:moveTo>
                    <a:pt x="43" y="157"/>
                  </a:moveTo>
                  <a:lnTo>
                    <a:pt x="17" y="157"/>
                  </a:lnTo>
                  <a:lnTo>
                    <a:pt x="17" y="131"/>
                  </a:lnTo>
                  <a:lnTo>
                    <a:pt x="43" y="131"/>
                  </a:lnTo>
                  <a:lnTo>
                    <a:pt x="43" y="157"/>
                  </a:lnTo>
                  <a:close/>
                  <a:moveTo>
                    <a:pt x="43" y="105"/>
                  </a:moveTo>
                  <a:lnTo>
                    <a:pt x="17" y="105"/>
                  </a:lnTo>
                  <a:lnTo>
                    <a:pt x="17" y="78"/>
                  </a:lnTo>
                  <a:lnTo>
                    <a:pt x="43" y="78"/>
                  </a:lnTo>
                  <a:lnTo>
                    <a:pt x="43" y="105"/>
                  </a:lnTo>
                  <a:close/>
                  <a:moveTo>
                    <a:pt x="43" y="52"/>
                  </a:moveTo>
                  <a:lnTo>
                    <a:pt x="17" y="52"/>
                  </a:lnTo>
                  <a:lnTo>
                    <a:pt x="17" y="26"/>
                  </a:lnTo>
                  <a:lnTo>
                    <a:pt x="43" y="26"/>
                  </a:ln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17" name="Freeform 875"/>
            <p:cNvSpPr>
              <a:spLocks noEditPoints="1"/>
            </p:cNvSpPr>
            <p:nvPr/>
          </p:nvSpPr>
          <p:spPr bwMode="auto">
            <a:xfrm>
              <a:off x="4279901" y="5981701"/>
              <a:ext cx="166688" cy="287338"/>
            </a:xfrm>
            <a:custGeom>
              <a:avLst/>
              <a:gdLst>
                <a:gd name="T0" fmla="*/ 87 w 105"/>
                <a:gd name="T1" fmla="*/ 9 h 181"/>
                <a:gd name="T2" fmla="*/ 49 w 105"/>
                <a:gd name="T3" fmla="*/ 9 h 181"/>
                <a:gd name="T4" fmla="*/ 49 w 105"/>
                <a:gd name="T5" fmla="*/ 23 h 181"/>
                <a:gd name="T6" fmla="*/ 24 w 105"/>
                <a:gd name="T7" fmla="*/ 23 h 181"/>
                <a:gd name="T8" fmla="*/ 24 w 105"/>
                <a:gd name="T9" fmla="*/ 0 h 181"/>
                <a:gd name="T10" fmla="*/ 16 w 105"/>
                <a:gd name="T11" fmla="*/ 0 h 181"/>
                <a:gd name="T12" fmla="*/ 16 w 105"/>
                <a:gd name="T13" fmla="*/ 23 h 181"/>
                <a:gd name="T14" fmla="*/ 0 w 105"/>
                <a:gd name="T15" fmla="*/ 23 h 181"/>
                <a:gd name="T16" fmla="*/ 0 w 105"/>
                <a:gd name="T17" fmla="*/ 181 h 181"/>
                <a:gd name="T18" fmla="*/ 105 w 105"/>
                <a:gd name="T19" fmla="*/ 181 h 181"/>
                <a:gd name="T20" fmla="*/ 105 w 105"/>
                <a:gd name="T21" fmla="*/ 23 h 181"/>
                <a:gd name="T22" fmla="*/ 87 w 105"/>
                <a:gd name="T23" fmla="*/ 23 h 181"/>
                <a:gd name="T24" fmla="*/ 87 w 105"/>
                <a:gd name="T25" fmla="*/ 9 h 181"/>
                <a:gd name="T26" fmla="*/ 43 w 105"/>
                <a:gd name="T27" fmla="*/ 128 h 181"/>
                <a:gd name="T28" fmla="*/ 16 w 105"/>
                <a:gd name="T29" fmla="*/ 128 h 181"/>
                <a:gd name="T30" fmla="*/ 16 w 105"/>
                <a:gd name="T31" fmla="*/ 102 h 181"/>
                <a:gd name="T32" fmla="*/ 43 w 105"/>
                <a:gd name="T33" fmla="*/ 102 h 181"/>
                <a:gd name="T34" fmla="*/ 43 w 105"/>
                <a:gd name="T35" fmla="*/ 128 h 181"/>
                <a:gd name="T36" fmla="*/ 43 w 105"/>
                <a:gd name="T37" fmla="*/ 76 h 181"/>
                <a:gd name="T38" fmla="*/ 16 w 105"/>
                <a:gd name="T39" fmla="*/ 76 h 181"/>
                <a:gd name="T40" fmla="*/ 16 w 105"/>
                <a:gd name="T41" fmla="*/ 49 h 181"/>
                <a:gd name="T42" fmla="*/ 43 w 105"/>
                <a:gd name="T43" fmla="*/ 49 h 181"/>
                <a:gd name="T44" fmla="*/ 43 w 105"/>
                <a:gd name="T45" fmla="*/ 76 h 181"/>
                <a:gd name="T46" fmla="*/ 87 w 105"/>
                <a:gd name="T47" fmla="*/ 128 h 181"/>
                <a:gd name="T48" fmla="*/ 61 w 105"/>
                <a:gd name="T49" fmla="*/ 128 h 181"/>
                <a:gd name="T50" fmla="*/ 61 w 105"/>
                <a:gd name="T51" fmla="*/ 102 h 181"/>
                <a:gd name="T52" fmla="*/ 87 w 105"/>
                <a:gd name="T53" fmla="*/ 102 h 181"/>
                <a:gd name="T54" fmla="*/ 87 w 105"/>
                <a:gd name="T55" fmla="*/ 128 h 181"/>
                <a:gd name="T56" fmla="*/ 87 w 105"/>
                <a:gd name="T57" fmla="*/ 76 h 181"/>
                <a:gd name="T58" fmla="*/ 61 w 105"/>
                <a:gd name="T59" fmla="*/ 76 h 181"/>
                <a:gd name="T60" fmla="*/ 61 w 105"/>
                <a:gd name="T61" fmla="*/ 49 h 181"/>
                <a:gd name="T62" fmla="*/ 87 w 105"/>
                <a:gd name="T63" fmla="*/ 49 h 181"/>
                <a:gd name="T64" fmla="*/ 87 w 105"/>
                <a:gd name="T65" fmla="*/ 7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81">
                  <a:moveTo>
                    <a:pt x="87" y="9"/>
                  </a:moveTo>
                  <a:lnTo>
                    <a:pt x="49" y="9"/>
                  </a:lnTo>
                  <a:lnTo>
                    <a:pt x="49" y="23"/>
                  </a:lnTo>
                  <a:lnTo>
                    <a:pt x="24" y="23"/>
                  </a:lnTo>
                  <a:lnTo>
                    <a:pt x="24" y="0"/>
                  </a:lnTo>
                  <a:lnTo>
                    <a:pt x="16" y="0"/>
                  </a:lnTo>
                  <a:lnTo>
                    <a:pt x="16" y="23"/>
                  </a:lnTo>
                  <a:lnTo>
                    <a:pt x="0" y="23"/>
                  </a:lnTo>
                  <a:lnTo>
                    <a:pt x="0" y="181"/>
                  </a:lnTo>
                  <a:lnTo>
                    <a:pt x="105" y="181"/>
                  </a:lnTo>
                  <a:lnTo>
                    <a:pt x="105" y="23"/>
                  </a:lnTo>
                  <a:lnTo>
                    <a:pt x="87" y="23"/>
                  </a:lnTo>
                  <a:lnTo>
                    <a:pt x="87" y="9"/>
                  </a:lnTo>
                  <a:close/>
                  <a:moveTo>
                    <a:pt x="43" y="128"/>
                  </a:moveTo>
                  <a:lnTo>
                    <a:pt x="16" y="128"/>
                  </a:lnTo>
                  <a:lnTo>
                    <a:pt x="16" y="102"/>
                  </a:lnTo>
                  <a:lnTo>
                    <a:pt x="43" y="102"/>
                  </a:lnTo>
                  <a:lnTo>
                    <a:pt x="43" y="128"/>
                  </a:lnTo>
                  <a:close/>
                  <a:moveTo>
                    <a:pt x="43" y="76"/>
                  </a:moveTo>
                  <a:lnTo>
                    <a:pt x="16" y="76"/>
                  </a:lnTo>
                  <a:lnTo>
                    <a:pt x="16" y="49"/>
                  </a:lnTo>
                  <a:lnTo>
                    <a:pt x="43" y="49"/>
                  </a:lnTo>
                  <a:lnTo>
                    <a:pt x="43" y="76"/>
                  </a:lnTo>
                  <a:close/>
                  <a:moveTo>
                    <a:pt x="87" y="128"/>
                  </a:moveTo>
                  <a:lnTo>
                    <a:pt x="61" y="128"/>
                  </a:lnTo>
                  <a:lnTo>
                    <a:pt x="61" y="102"/>
                  </a:lnTo>
                  <a:lnTo>
                    <a:pt x="87" y="102"/>
                  </a:lnTo>
                  <a:lnTo>
                    <a:pt x="87" y="128"/>
                  </a:lnTo>
                  <a:close/>
                  <a:moveTo>
                    <a:pt x="87" y="76"/>
                  </a:moveTo>
                  <a:lnTo>
                    <a:pt x="61" y="76"/>
                  </a:lnTo>
                  <a:lnTo>
                    <a:pt x="61" y="49"/>
                  </a:lnTo>
                  <a:lnTo>
                    <a:pt x="87" y="49"/>
                  </a:lnTo>
                  <a:lnTo>
                    <a:pt x="87"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13" name="矩形 12"/>
          <p:cNvSpPr/>
          <p:nvPr/>
        </p:nvSpPr>
        <p:spPr>
          <a:xfrm>
            <a:off x="2228850" y="4085363"/>
            <a:ext cx="7734300" cy="522194"/>
          </a:xfrm>
          <a:prstGeom prst="rect">
            <a:avLst/>
          </a:prstGeom>
        </p:spPr>
        <p:txBody>
          <a:bodyPr wrap="square">
            <a:spAutoFit/>
          </a:bodyPr>
          <a:lstStyle/>
          <a:p>
            <a:pPr marL="0" marR="0" lvl="0" indent="0" algn="ctr" defTabSz="914400" rtl="0" eaLnBrk="1" fontAlgn="auto" latinLnBrk="0" hangingPunct="1">
              <a:lnSpc>
                <a:spcPct val="125000"/>
              </a:lnSpc>
              <a:spcBef>
                <a:spcPts val="0"/>
              </a:spcBef>
              <a:spcAft>
                <a:spcPts val="0"/>
              </a:spcAft>
              <a:buClrTx/>
              <a:buSzTx/>
              <a:buFontTx/>
              <a:buNone/>
              <a:tabLst/>
              <a:defRPr/>
            </a:pPr>
            <a:r>
              <a:rPr lang="en-US" altLang="zh-CN" sz="2400" dirty="0">
                <a:solidFill>
                  <a:prstClr val="white"/>
                </a:solidFill>
                <a:latin typeface="方正兰亭细黑_GBK" panose="02000000000000000000" pitchFamily="2" charset="-122"/>
                <a:ea typeface="方正兰亭细黑_GBK" panose="02000000000000000000" pitchFamily="2" charset="-122"/>
                <a:cs typeface="Andalus" pitchFamily="18" charset="-78"/>
              </a:rPr>
              <a:t>2019/4/5</a:t>
            </a:r>
            <a:endParaRPr kumimoji="0" lang="en-US" altLang="zh-CN" sz="2400" b="0" i="0" u="none" strike="noStrike" kern="1200" cap="none" spc="0" normalizeH="0" baseline="0" noProof="0" dirty="0">
              <a:ln>
                <a:noFill/>
              </a:ln>
              <a:solidFill>
                <a:prstClr val="white"/>
              </a:solidFill>
              <a:effectLst/>
              <a:uLnTx/>
              <a:uFillTx/>
              <a:latin typeface="方正兰亭细黑_GBK" panose="02000000000000000000" pitchFamily="2" charset="-122"/>
              <a:ea typeface="方正兰亭细黑_GBK" panose="02000000000000000000" pitchFamily="2" charset="-122"/>
              <a:cs typeface="Andalus" pitchFamily="18" charset="-78"/>
            </a:endParaRPr>
          </a:p>
        </p:txBody>
      </p:sp>
    </p:spTree>
    <p:extLst>
      <p:ext uri="{BB962C8B-B14F-4D97-AF65-F5344CB8AC3E}">
        <p14:creationId xmlns:p14="http://schemas.microsoft.com/office/powerpoint/2010/main" val="29315948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1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ln>
            <a:noFill/>
          </a:ln>
        </p:spPr>
      </p:pic>
      <p:sp>
        <p:nvSpPr>
          <p:cNvPr id="10" name="矩形 9"/>
          <p:cNvSpPr/>
          <p:nvPr/>
        </p:nvSpPr>
        <p:spPr>
          <a:xfrm>
            <a:off x="0" y="0"/>
            <a:ext cx="1219200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 name="任意多边形: 形状 1"/>
          <p:cNvSpPr/>
          <p:nvPr/>
        </p:nvSpPr>
        <p:spPr>
          <a:xfrm rot="2700000">
            <a:off x="3239179" y="2197840"/>
            <a:ext cx="1497118" cy="1497118"/>
          </a:xfrm>
          <a:custGeom>
            <a:avLst/>
            <a:gdLst>
              <a:gd name="connsiteX0" fmla="*/ 33931 w 1497118"/>
              <a:gd name="connsiteY0" fmla="*/ 33931 h 1497118"/>
              <a:gd name="connsiteX1" fmla="*/ 115847 w 1497118"/>
              <a:gd name="connsiteY1" fmla="*/ 0 h 1497118"/>
              <a:gd name="connsiteX2" fmla="*/ 1381271 w 1497118"/>
              <a:gd name="connsiteY2" fmla="*/ 0 h 1497118"/>
              <a:gd name="connsiteX3" fmla="*/ 1497118 w 1497118"/>
              <a:gd name="connsiteY3" fmla="*/ 115847 h 1497118"/>
              <a:gd name="connsiteX4" fmla="*/ 1497118 w 1497118"/>
              <a:gd name="connsiteY4" fmla="*/ 1381271 h 1497118"/>
              <a:gd name="connsiteX5" fmla="*/ 1381271 w 1497118"/>
              <a:gd name="connsiteY5" fmla="*/ 1497118 h 1497118"/>
              <a:gd name="connsiteX6" fmla="*/ 781196 w 1497118"/>
              <a:gd name="connsiteY6" fmla="*/ 1497118 h 1497118"/>
              <a:gd name="connsiteX7" fmla="*/ 0 w 1497118"/>
              <a:gd name="connsiteY7" fmla="*/ 715922 h 1497118"/>
              <a:gd name="connsiteX8" fmla="*/ 0 w 1497118"/>
              <a:gd name="connsiteY8" fmla="*/ 115847 h 1497118"/>
              <a:gd name="connsiteX9" fmla="*/ 33931 w 1497118"/>
              <a:gd name="connsiteY9" fmla="*/ 33931 h 14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7118" h="1497118">
                <a:moveTo>
                  <a:pt x="33931" y="33931"/>
                </a:moveTo>
                <a:cubicBezTo>
                  <a:pt x="54895" y="12967"/>
                  <a:pt x="83857" y="0"/>
                  <a:pt x="115847" y="0"/>
                </a:cubicBezTo>
                <a:lnTo>
                  <a:pt x="1381271" y="0"/>
                </a:lnTo>
                <a:cubicBezTo>
                  <a:pt x="1445252" y="0"/>
                  <a:pt x="1497118" y="51866"/>
                  <a:pt x="1497118" y="115847"/>
                </a:cubicBezTo>
                <a:lnTo>
                  <a:pt x="1497118" y="1381271"/>
                </a:lnTo>
                <a:cubicBezTo>
                  <a:pt x="1497118" y="1445252"/>
                  <a:pt x="1445252" y="1497118"/>
                  <a:pt x="1381271" y="1497118"/>
                </a:cubicBezTo>
                <a:lnTo>
                  <a:pt x="781196" y="1497118"/>
                </a:lnTo>
                <a:lnTo>
                  <a:pt x="0" y="715922"/>
                </a:lnTo>
                <a:lnTo>
                  <a:pt x="0" y="115847"/>
                </a:lnTo>
                <a:cubicBezTo>
                  <a:pt x="0" y="83857"/>
                  <a:pt x="12966" y="54895"/>
                  <a:pt x="33931" y="33931"/>
                </a:cubicBezTo>
                <a:close/>
              </a:path>
            </a:pathLst>
          </a:cu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文本框 2"/>
          <p:cNvSpPr txBox="1"/>
          <p:nvPr/>
        </p:nvSpPr>
        <p:spPr>
          <a:xfrm>
            <a:off x="3555221" y="2392401"/>
            <a:ext cx="1127233" cy="110799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600" b="1" i="0" u="none" strike="noStrike" kern="1200" cap="none" spc="0" normalizeH="0" baseline="0" noProof="0" dirty="0">
                <a:ln>
                  <a:noFill/>
                </a:ln>
                <a:solidFill>
                  <a:prstClr val="white"/>
                </a:solidFill>
                <a:effectLst/>
                <a:uLnTx/>
                <a:uFillTx/>
                <a:latin typeface="Arial"/>
                <a:ea typeface="微软雅黑"/>
                <a:cs typeface="+mn-cs"/>
              </a:rPr>
              <a:t>01</a:t>
            </a:r>
            <a:endParaRPr kumimoji="0" lang="zh-CN" altLang="en-US" sz="66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5166378" y="2392401"/>
            <a:ext cx="3751844" cy="60939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800" b="1" dirty="0">
                <a:solidFill>
                  <a:prstClr val="white"/>
                </a:solidFill>
                <a:latin typeface="Arial"/>
                <a:ea typeface="微软雅黑"/>
              </a:rPr>
              <a:t>可行性研究的前提</a:t>
            </a:r>
            <a:endParaRPr kumimoji="0" lang="zh-CN" altLang="en-US" sz="28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5" name="文本框 4"/>
          <p:cNvSpPr txBox="1"/>
          <p:nvPr/>
        </p:nvSpPr>
        <p:spPr>
          <a:xfrm>
            <a:off x="5331478" y="3076934"/>
            <a:ext cx="2682221" cy="394210"/>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要求</a:t>
            </a:r>
          </a:p>
        </p:txBody>
      </p:sp>
      <p:sp>
        <p:nvSpPr>
          <p:cNvPr id="6" name="文本框 5"/>
          <p:cNvSpPr txBox="1"/>
          <p:nvPr/>
        </p:nvSpPr>
        <p:spPr>
          <a:xfrm>
            <a:off x="5331478" y="3477548"/>
            <a:ext cx="2682221" cy="394210"/>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目标</a:t>
            </a:r>
          </a:p>
        </p:txBody>
      </p:sp>
      <p:sp>
        <p:nvSpPr>
          <p:cNvPr id="7" name="文本框 6"/>
          <p:cNvSpPr txBox="1"/>
          <p:nvPr/>
        </p:nvSpPr>
        <p:spPr>
          <a:xfrm>
            <a:off x="5331478" y="3878162"/>
            <a:ext cx="2682221" cy="394210"/>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条件、假定和限制</a:t>
            </a:r>
          </a:p>
        </p:txBody>
      </p:sp>
      <p:sp>
        <p:nvSpPr>
          <p:cNvPr id="8" name="文本框 7"/>
          <p:cNvSpPr txBox="1"/>
          <p:nvPr/>
        </p:nvSpPr>
        <p:spPr>
          <a:xfrm>
            <a:off x="5331478" y="4278777"/>
            <a:ext cx="3293233" cy="424732"/>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进行可行性研究的方法</a:t>
            </a:r>
          </a:p>
        </p:txBody>
      </p:sp>
      <p:sp>
        <p:nvSpPr>
          <p:cNvPr id="11" name="文本框 7"/>
          <p:cNvSpPr txBox="1"/>
          <p:nvPr/>
        </p:nvSpPr>
        <p:spPr>
          <a:xfrm>
            <a:off x="5331477" y="4703509"/>
            <a:ext cx="3293233" cy="394210"/>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0"/>
              </a:spcBef>
              <a:spcAft>
                <a:spcPts val="0"/>
              </a:spcAft>
              <a:buClrTx/>
              <a:buSzTx/>
              <a:buFontTx/>
              <a:buBlip>
                <a:blip r:embed="rId4"/>
              </a:buBlip>
              <a:tabLst/>
              <a:defRPr/>
            </a:pPr>
            <a:r>
              <a:rPr kumimoji="0" lang="zh-CN" altLang="en-US" sz="1800" b="0" i="0" u="none" strike="noStrike" kern="1200" cap="none" spc="0" normalizeH="0" baseline="0" noProof="0" dirty="0">
                <a:ln>
                  <a:noFill/>
                </a:ln>
                <a:solidFill>
                  <a:prstClr val="white"/>
                </a:solidFill>
                <a:effectLst/>
                <a:uLnTx/>
                <a:uFillTx/>
                <a:latin typeface="Arial"/>
                <a:ea typeface="微软雅黑"/>
                <a:cs typeface="+mn-cs"/>
              </a:rPr>
              <a:t>评价尺度</a:t>
            </a:r>
          </a:p>
        </p:txBody>
      </p:sp>
    </p:spTree>
    <p:extLst>
      <p:ext uri="{BB962C8B-B14F-4D97-AF65-F5344CB8AC3E}">
        <p14:creationId xmlns:p14="http://schemas.microsoft.com/office/powerpoint/2010/main" val="69290778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7" r="16667"/>
          <a:stretch>
            <a:fillRect/>
          </a:stretch>
        </p:blipFill>
        <p:spPr/>
      </p:pic>
      <p:pic>
        <p:nvPicPr>
          <p:cNvPr id="21" name="图片占位符 20"/>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883" r="16883"/>
          <a:stretch>
            <a:fillRect/>
          </a:stretch>
        </p:blipFill>
        <p:spPr/>
      </p:pic>
      <p:pic>
        <p:nvPicPr>
          <p:cNvPr id="23" name="图片占位符 22"/>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l="16933" r="16933"/>
          <a:stretch>
            <a:fillRect/>
          </a:stretch>
        </p:blipFill>
        <p:spPr/>
      </p:pic>
      <p:grpSp>
        <p:nvGrpSpPr>
          <p:cNvPr id="36" name="组合 35"/>
          <p:cNvGrpSpPr/>
          <p:nvPr/>
        </p:nvGrpSpPr>
        <p:grpSpPr>
          <a:xfrm>
            <a:off x="911948" y="1415011"/>
            <a:ext cx="5285652" cy="1101828"/>
            <a:chOff x="911948" y="1415011"/>
            <a:chExt cx="5285652" cy="1101828"/>
          </a:xfrm>
        </p:grpSpPr>
        <p:sp>
          <p:nvSpPr>
            <p:cNvPr id="12" name="矩形: 圆角 11"/>
            <p:cNvSpPr/>
            <p:nvPr/>
          </p:nvSpPr>
          <p:spPr>
            <a:xfrm>
              <a:off x="911948" y="1460500"/>
              <a:ext cx="891452" cy="891452"/>
            </a:xfrm>
            <a:prstGeom prst="round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Freeform 67"/>
            <p:cNvSpPr>
              <a:spLocks noEditPoints="1"/>
            </p:cNvSpPr>
            <p:nvPr/>
          </p:nvSpPr>
          <p:spPr bwMode="auto">
            <a:xfrm>
              <a:off x="1136608" y="1703140"/>
              <a:ext cx="422415" cy="423813"/>
            </a:xfrm>
            <a:custGeom>
              <a:avLst/>
              <a:gdLst>
                <a:gd name="T0" fmla="*/ 52 w 128"/>
                <a:gd name="T1" fmla="*/ 40 h 128"/>
                <a:gd name="T2" fmla="*/ 48 w 128"/>
                <a:gd name="T3" fmla="*/ 44 h 128"/>
                <a:gd name="T4" fmla="*/ 48 w 128"/>
                <a:gd name="T5" fmla="*/ 84 h 128"/>
                <a:gd name="T6" fmla="*/ 52 w 128"/>
                <a:gd name="T7" fmla="*/ 88 h 128"/>
                <a:gd name="T8" fmla="*/ 56 w 128"/>
                <a:gd name="T9" fmla="*/ 84 h 128"/>
                <a:gd name="T10" fmla="*/ 56 w 128"/>
                <a:gd name="T11" fmla="*/ 44 h 128"/>
                <a:gd name="T12" fmla="*/ 52 w 128"/>
                <a:gd name="T13" fmla="*/ 40 h 128"/>
                <a:gd name="T14" fmla="*/ 64 w 128"/>
                <a:gd name="T15" fmla="*/ 0 h 128"/>
                <a:gd name="T16" fmla="*/ 0 w 128"/>
                <a:gd name="T17" fmla="*/ 64 h 128"/>
                <a:gd name="T18" fmla="*/ 64 w 128"/>
                <a:gd name="T19" fmla="*/ 128 h 128"/>
                <a:gd name="T20" fmla="*/ 128 w 128"/>
                <a:gd name="T21" fmla="*/ 64 h 128"/>
                <a:gd name="T22" fmla="*/ 64 w 128"/>
                <a:gd name="T23" fmla="*/ 0 h 128"/>
                <a:gd name="T24" fmla="*/ 64 w 128"/>
                <a:gd name="T25" fmla="*/ 120 h 128"/>
                <a:gd name="T26" fmla="*/ 8 w 128"/>
                <a:gd name="T27" fmla="*/ 64 h 128"/>
                <a:gd name="T28" fmla="*/ 64 w 128"/>
                <a:gd name="T29" fmla="*/ 8 h 128"/>
                <a:gd name="T30" fmla="*/ 120 w 128"/>
                <a:gd name="T31" fmla="*/ 64 h 128"/>
                <a:gd name="T32" fmla="*/ 64 w 128"/>
                <a:gd name="T33" fmla="*/ 120 h 128"/>
                <a:gd name="T34" fmla="*/ 76 w 128"/>
                <a:gd name="T35" fmla="*/ 40 h 128"/>
                <a:gd name="T36" fmla="*/ 72 w 128"/>
                <a:gd name="T37" fmla="*/ 44 h 128"/>
                <a:gd name="T38" fmla="*/ 72 w 128"/>
                <a:gd name="T39" fmla="*/ 84 h 128"/>
                <a:gd name="T40" fmla="*/ 76 w 128"/>
                <a:gd name="T41" fmla="*/ 88 h 128"/>
                <a:gd name="T42" fmla="*/ 80 w 128"/>
                <a:gd name="T43" fmla="*/ 84 h 128"/>
                <a:gd name="T44" fmla="*/ 80 w 128"/>
                <a:gd name="T45" fmla="*/ 44 h 128"/>
                <a:gd name="T46" fmla="*/ 76 w 128"/>
                <a:gd name="T47" fmla="*/ 4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8" h="128">
                  <a:moveTo>
                    <a:pt x="52" y="40"/>
                  </a:moveTo>
                  <a:cubicBezTo>
                    <a:pt x="50" y="40"/>
                    <a:pt x="48" y="42"/>
                    <a:pt x="48" y="44"/>
                  </a:cubicBezTo>
                  <a:cubicBezTo>
                    <a:pt x="48" y="84"/>
                    <a:pt x="48" y="84"/>
                    <a:pt x="48" y="84"/>
                  </a:cubicBezTo>
                  <a:cubicBezTo>
                    <a:pt x="48" y="86"/>
                    <a:pt x="50" y="88"/>
                    <a:pt x="52" y="88"/>
                  </a:cubicBezTo>
                  <a:cubicBezTo>
                    <a:pt x="54" y="88"/>
                    <a:pt x="56" y="86"/>
                    <a:pt x="56" y="84"/>
                  </a:cubicBezTo>
                  <a:cubicBezTo>
                    <a:pt x="56" y="44"/>
                    <a:pt x="56" y="44"/>
                    <a:pt x="56" y="44"/>
                  </a:cubicBezTo>
                  <a:cubicBezTo>
                    <a:pt x="56" y="42"/>
                    <a:pt x="54" y="40"/>
                    <a:pt x="52" y="40"/>
                  </a:cubicBezTo>
                  <a:close/>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20"/>
                  </a:moveTo>
                  <a:cubicBezTo>
                    <a:pt x="33" y="120"/>
                    <a:pt x="8" y="95"/>
                    <a:pt x="8" y="64"/>
                  </a:cubicBezTo>
                  <a:cubicBezTo>
                    <a:pt x="8" y="33"/>
                    <a:pt x="33" y="8"/>
                    <a:pt x="64" y="8"/>
                  </a:cubicBezTo>
                  <a:cubicBezTo>
                    <a:pt x="95" y="8"/>
                    <a:pt x="120" y="33"/>
                    <a:pt x="120" y="64"/>
                  </a:cubicBezTo>
                  <a:cubicBezTo>
                    <a:pt x="120" y="95"/>
                    <a:pt x="95" y="120"/>
                    <a:pt x="64" y="120"/>
                  </a:cubicBezTo>
                  <a:close/>
                  <a:moveTo>
                    <a:pt x="76" y="40"/>
                  </a:moveTo>
                  <a:cubicBezTo>
                    <a:pt x="74" y="40"/>
                    <a:pt x="72" y="42"/>
                    <a:pt x="72" y="44"/>
                  </a:cubicBezTo>
                  <a:cubicBezTo>
                    <a:pt x="72" y="84"/>
                    <a:pt x="72" y="84"/>
                    <a:pt x="72" y="84"/>
                  </a:cubicBezTo>
                  <a:cubicBezTo>
                    <a:pt x="72" y="86"/>
                    <a:pt x="74" y="88"/>
                    <a:pt x="76" y="88"/>
                  </a:cubicBezTo>
                  <a:cubicBezTo>
                    <a:pt x="78" y="88"/>
                    <a:pt x="80" y="86"/>
                    <a:pt x="80" y="84"/>
                  </a:cubicBezTo>
                  <a:cubicBezTo>
                    <a:pt x="80" y="44"/>
                    <a:pt x="80" y="44"/>
                    <a:pt x="80" y="44"/>
                  </a:cubicBezTo>
                  <a:cubicBezTo>
                    <a:pt x="80" y="42"/>
                    <a:pt x="78" y="40"/>
                    <a:pt x="76" y="40"/>
                  </a:cubicBez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9" name="组合 28"/>
            <p:cNvGrpSpPr/>
            <p:nvPr/>
          </p:nvGrpSpPr>
          <p:grpSpPr>
            <a:xfrm>
              <a:off x="1925322" y="1415011"/>
              <a:ext cx="4272278" cy="1101828"/>
              <a:chOff x="1925322" y="1415011"/>
              <a:chExt cx="4272278" cy="1101828"/>
            </a:xfrm>
          </p:grpSpPr>
          <p:sp>
            <p:nvSpPr>
              <p:cNvPr id="27" name="矩形 26"/>
              <p:cNvSpPr/>
              <p:nvPr/>
            </p:nvSpPr>
            <p:spPr>
              <a:xfrm>
                <a:off x="1925323" y="1778175"/>
                <a:ext cx="4272277" cy="738664"/>
              </a:xfrm>
              <a:prstGeom prst="rect">
                <a:avLst/>
              </a:prstGeom>
            </p:spPr>
            <p:txBody>
              <a:bodyPr wrap="square">
                <a:spAutoFit/>
              </a:bodyPr>
              <a:lstStyle/>
              <a:p>
                <a:r>
                  <a:rPr lang="zh-CN" altLang="zh-CN" sz="1400" dirty="0"/>
                  <a:t>能够充分实现买家在平台上购物、查询、退货退款、评论等一系列功能，管理员能在后台监管和修改信息。</a:t>
                </a:r>
                <a:endParaRPr lang="zh-CN" altLang="en-US" sz="1400" dirty="0"/>
              </a:p>
            </p:txBody>
          </p:sp>
          <p:sp>
            <p:nvSpPr>
              <p:cNvPr id="28" name="矩形 27"/>
              <p:cNvSpPr/>
              <p:nvPr/>
            </p:nvSpPr>
            <p:spPr>
              <a:xfrm>
                <a:off x="1925322" y="1415011"/>
                <a:ext cx="2034163" cy="402546"/>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要求</a:t>
                </a:r>
              </a:p>
            </p:txBody>
          </p:sp>
        </p:grpSp>
      </p:grpSp>
      <p:grpSp>
        <p:nvGrpSpPr>
          <p:cNvPr id="37" name="组合 36"/>
          <p:cNvGrpSpPr/>
          <p:nvPr/>
        </p:nvGrpSpPr>
        <p:grpSpPr>
          <a:xfrm>
            <a:off x="911948" y="2976924"/>
            <a:ext cx="5285652" cy="942252"/>
            <a:chOff x="911948" y="2976924"/>
            <a:chExt cx="5285652" cy="942252"/>
          </a:xfrm>
        </p:grpSpPr>
        <p:sp>
          <p:nvSpPr>
            <p:cNvPr id="13" name="矩形: 圆角 12"/>
            <p:cNvSpPr/>
            <p:nvPr/>
          </p:nvSpPr>
          <p:spPr>
            <a:xfrm>
              <a:off x="911948" y="3027724"/>
              <a:ext cx="891452" cy="891452"/>
            </a:xfrm>
            <a:prstGeom prst="round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Freeform 57"/>
            <p:cNvSpPr>
              <a:spLocks noEditPoints="1"/>
            </p:cNvSpPr>
            <p:nvPr/>
          </p:nvSpPr>
          <p:spPr bwMode="auto">
            <a:xfrm>
              <a:off x="1142693" y="3275954"/>
              <a:ext cx="397239" cy="423814"/>
            </a:xfrm>
            <a:custGeom>
              <a:avLst/>
              <a:gdLst>
                <a:gd name="T0" fmla="*/ 189 w 284"/>
                <a:gd name="T1" fmla="*/ 38 h 303"/>
                <a:gd name="T2" fmla="*/ 95 w 284"/>
                <a:gd name="T3" fmla="*/ 0 h 303"/>
                <a:gd name="T4" fmla="*/ 0 w 284"/>
                <a:gd name="T5" fmla="*/ 38 h 303"/>
                <a:gd name="T6" fmla="*/ 0 w 284"/>
                <a:gd name="T7" fmla="*/ 303 h 303"/>
                <a:gd name="T8" fmla="*/ 95 w 284"/>
                <a:gd name="T9" fmla="*/ 265 h 303"/>
                <a:gd name="T10" fmla="*/ 189 w 284"/>
                <a:gd name="T11" fmla="*/ 303 h 303"/>
                <a:gd name="T12" fmla="*/ 284 w 284"/>
                <a:gd name="T13" fmla="*/ 265 h 303"/>
                <a:gd name="T14" fmla="*/ 284 w 284"/>
                <a:gd name="T15" fmla="*/ 0 h 303"/>
                <a:gd name="T16" fmla="*/ 189 w 284"/>
                <a:gd name="T17" fmla="*/ 38 h 303"/>
                <a:gd name="T18" fmla="*/ 85 w 284"/>
                <a:gd name="T19" fmla="*/ 246 h 303"/>
                <a:gd name="T20" fmla="*/ 19 w 284"/>
                <a:gd name="T21" fmla="*/ 272 h 303"/>
                <a:gd name="T22" fmla="*/ 19 w 284"/>
                <a:gd name="T23" fmla="*/ 55 h 303"/>
                <a:gd name="T24" fmla="*/ 85 w 284"/>
                <a:gd name="T25" fmla="*/ 29 h 303"/>
                <a:gd name="T26" fmla="*/ 85 w 284"/>
                <a:gd name="T27" fmla="*/ 246 h 303"/>
                <a:gd name="T28" fmla="*/ 180 w 284"/>
                <a:gd name="T29" fmla="*/ 275 h 303"/>
                <a:gd name="T30" fmla="*/ 104 w 284"/>
                <a:gd name="T31" fmla="*/ 246 h 303"/>
                <a:gd name="T32" fmla="*/ 104 w 284"/>
                <a:gd name="T33" fmla="*/ 29 h 303"/>
                <a:gd name="T34" fmla="*/ 180 w 284"/>
                <a:gd name="T35" fmla="*/ 57 h 303"/>
                <a:gd name="T36" fmla="*/ 180 w 284"/>
                <a:gd name="T37" fmla="*/ 275 h 303"/>
                <a:gd name="T38" fmla="*/ 265 w 284"/>
                <a:gd name="T39" fmla="*/ 249 h 303"/>
                <a:gd name="T40" fmla="*/ 199 w 284"/>
                <a:gd name="T41" fmla="*/ 275 h 303"/>
                <a:gd name="T42" fmla="*/ 199 w 284"/>
                <a:gd name="T43" fmla="*/ 57 h 303"/>
                <a:gd name="T44" fmla="*/ 265 w 284"/>
                <a:gd name="T45" fmla="*/ 31 h 303"/>
                <a:gd name="T46" fmla="*/ 265 w 284"/>
                <a:gd name="T47" fmla="*/ 24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4" h="303">
                  <a:moveTo>
                    <a:pt x="189" y="38"/>
                  </a:moveTo>
                  <a:lnTo>
                    <a:pt x="95" y="0"/>
                  </a:lnTo>
                  <a:lnTo>
                    <a:pt x="0" y="38"/>
                  </a:lnTo>
                  <a:lnTo>
                    <a:pt x="0" y="303"/>
                  </a:lnTo>
                  <a:lnTo>
                    <a:pt x="95" y="265"/>
                  </a:lnTo>
                  <a:lnTo>
                    <a:pt x="189" y="303"/>
                  </a:lnTo>
                  <a:lnTo>
                    <a:pt x="284" y="265"/>
                  </a:lnTo>
                  <a:lnTo>
                    <a:pt x="284" y="0"/>
                  </a:lnTo>
                  <a:lnTo>
                    <a:pt x="189" y="38"/>
                  </a:lnTo>
                  <a:close/>
                  <a:moveTo>
                    <a:pt x="85" y="246"/>
                  </a:moveTo>
                  <a:lnTo>
                    <a:pt x="19" y="272"/>
                  </a:lnTo>
                  <a:lnTo>
                    <a:pt x="19" y="55"/>
                  </a:lnTo>
                  <a:lnTo>
                    <a:pt x="85" y="29"/>
                  </a:lnTo>
                  <a:lnTo>
                    <a:pt x="85" y="246"/>
                  </a:lnTo>
                  <a:close/>
                  <a:moveTo>
                    <a:pt x="180" y="275"/>
                  </a:moveTo>
                  <a:lnTo>
                    <a:pt x="104" y="246"/>
                  </a:lnTo>
                  <a:lnTo>
                    <a:pt x="104" y="29"/>
                  </a:lnTo>
                  <a:lnTo>
                    <a:pt x="180" y="57"/>
                  </a:lnTo>
                  <a:lnTo>
                    <a:pt x="180" y="275"/>
                  </a:lnTo>
                  <a:close/>
                  <a:moveTo>
                    <a:pt x="265" y="249"/>
                  </a:moveTo>
                  <a:lnTo>
                    <a:pt x="199" y="275"/>
                  </a:lnTo>
                  <a:lnTo>
                    <a:pt x="199" y="57"/>
                  </a:lnTo>
                  <a:lnTo>
                    <a:pt x="265" y="31"/>
                  </a:lnTo>
                  <a:lnTo>
                    <a:pt x="265" y="249"/>
                  </a:ln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30" name="组合 29"/>
            <p:cNvGrpSpPr/>
            <p:nvPr/>
          </p:nvGrpSpPr>
          <p:grpSpPr>
            <a:xfrm>
              <a:off x="1925322" y="2976924"/>
              <a:ext cx="4272278" cy="886384"/>
              <a:chOff x="1925322" y="1415011"/>
              <a:chExt cx="4272278" cy="886384"/>
            </a:xfrm>
          </p:grpSpPr>
          <p:sp>
            <p:nvSpPr>
              <p:cNvPr id="31" name="矩形 30"/>
              <p:cNvSpPr/>
              <p:nvPr/>
            </p:nvSpPr>
            <p:spPr>
              <a:xfrm>
                <a:off x="1925323" y="1778175"/>
                <a:ext cx="4272277" cy="523220"/>
              </a:xfrm>
              <a:prstGeom prst="rect">
                <a:avLst/>
              </a:prstGeom>
            </p:spPr>
            <p:txBody>
              <a:bodyPr wrap="square">
                <a:spAutoFit/>
              </a:bodyPr>
              <a:lstStyle/>
              <a:p>
                <a:r>
                  <a:rPr lang="zh-CN" altLang="zh-CN" sz="1400" dirty="0"/>
                  <a:t>目标是开发一个校内的网上购物平台，带给用户高效、便利、安全的购物体验</a:t>
                </a:r>
              </a:p>
            </p:txBody>
          </p:sp>
          <p:sp>
            <p:nvSpPr>
              <p:cNvPr id="32" name="矩形 31"/>
              <p:cNvSpPr/>
              <p:nvPr/>
            </p:nvSpPr>
            <p:spPr>
              <a:xfrm>
                <a:off x="1925322" y="1415011"/>
                <a:ext cx="2034163" cy="402546"/>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目标</a:t>
                </a:r>
              </a:p>
            </p:txBody>
          </p:sp>
        </p:grpSp>
      </p:grpSp>
      <p:grpSp>
        <p:nvGrpSpPr>
          <p:cNvPr id="38" name="组合 37"/>
          <p:cNvGrpSpPr/>
          <p:nvPr/>
        </p:nvGrpSpPr>
        <p:grpSpPr>
          <a:xfrm>
            <a:off x="911948" y="4527550"/>
            <a:ext cx="6923952" cy="1317271"/>
            <a:chOff x="911948" y="4527550"/>
            <a:chExt cx="6923952" cy="1317271"/>
          </a:xfrm>
        </p:grpSpPr>
        <p:sp>
          <p:nvSpPr>
            <p:cNvPr id="14" name="矩形: 圆角 13"/>
            <p:cNvSpPr/>
            <p:nvPr/>
          </p:nvSpPr>
          <p:spPr>
            <a:xfrm>
              <a:off x="911948" y="4594948"/>
              <a:ext cx="891452" cy="891452"/>
            </a:xfrm>
            <a:prstGeom prst="round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Freeform 34"/>
            <p:cNvSpPr>
              <a:spLocks noEditPoints="1"/>
            </p:cNvSpPr>
            <p:nvPr/>
          </p:nvSpPr>
          <p:spPr bwMode="auto">
            <a:xfrm>
              <a:off x="1126985" y="4853172"/>
              <a:ext cx="422415" cy="397239"/>
            </a:xfrm>
            <a:custGeom>
              <a:avLst/>
              <a:gdLst>
                <a:gd name="T0" fmla="*/ 72 w 128"/>
                <a:gd name="T1" fmla="*/ 56 h 120"/>
                <a:gd name="T2" fmla="*/ 28 w 128"/>
                <a:gd name="T3" fmla="*/ 56 h 120"/>
                <a:gd name="T4" fmla="*/ 24 w 128"/>
                <a:gd name="T5" fmla="*/ 60 h 120"/>
                <a:gd name="T6" fmla="*/ 28 w 128"/>
                <a:gd name="T7" fmla="*/ 64 h 120"/>
                <a:gd name="T8" fmla="*/ 72 w 128"/>
                <a:gd name="T9" fmla="*/ 64 h 120"/>
                <a:gd name="T10" fmla="*/ 76 w 128"/>
                <a:gd name="T11" fmla="*/ 60 h 120"/>
                <a:gd name="T12" fmla="*/ 72 w 128"/>
                <a:gd name="T13" fmla="*/ 56 h 120"/>
                <a:gd name="T14" fmla="*/ 116 w 128"/>
                <a:gd name="T15" fmla="*/ 0 h 120"/>
                <a:gd name="T16" fmla="*/ 12 w 128"/>
                <a:gd name="T17" fmla="*/ 0 h 120"/>
                <a:gd name="T18" fmla="*/ 0 w 128"/>
                <a:gd name="T19" fmla="*/ 12 h 120"/>
                <a:gd name="T20" fmla="*/ 0 w 128"/>
                <a:gd name="T21" fmla="*/ 80 h 120"/>
                <a:gd name="T22" fmla="*/ 12 w 128"/>
                <a:gd name="T23" fmla="*/ 92 h 120"/>
                <a:gd name="T24" fmla="*/ 28 w 128"/>
                <a:gd name="T25" fmla="*/ 92 h 120"/>
                <a:gd name="T26" fmla="*/ 28 w 128"/>
                <a:gd name="T27" fmla="*/ 109 h 120"/>
                <a:gd name="T28" fmla="*/ 44 w 128"/>
                <a:gd name="T29" fmla="*/ 113 h 120"/>
                <a:gd name="T30" fmla="*/ 68 w 128"/>
                <a:gd name="T31" fmla="*/ 92 h 120"/>
                <a:gd name="T32" fmla="*/ 116 w 128"/>
                <a:gd name="T33" fmla="*/ 92 h 120"/>
                <a:gd name="T34" fmla="*/ 128 w 128"/>
                <a:gd name="T35" fmla="*/ 80 h 120"/>
                <a:gd name="T36" fmla="*/ 128 w 128"/>
                <a:gd name="T37" fmla="*/ 12 h 120"/>
                <a:gd name="T38" fmla="*/ 116 w 128"/>
                <a:gd name="T39" fmla="*/ 0 h 120"/>
                <a:gd name="T40" fmla="*/ 120 w 128"/>
                <a:gd name="T41" fmla="*/ 76 h 120"/>
                <a:gd name="T42" fmla="*/ 112 w 128"/>
                <a:gd name="T43" fmla="*/ 84 h 120"/>
                <a:gd name="T44" fmla="*/ 66 w 128"/>
                <a:gd name="T45" fmla="*/ 84 h 120"/>
                <a:gd name="T46" fmla="*/ 39 w 128"/>
                <a:gd name="T47" fmla="*/ 107 h 120"/>
                <a:gd name="T48" fmla="*/ 36 w 128"/>
                <a:gd name="T49" fmla="*/ 92 h 120"/>
                <a:gd name="T50" fmla="*/ 36 w 128"/>
                <a:gd name="T51" fmla="*/ 92 h 120"/>
                <a:gd name="T52" fmla="*/ 36 w 128"/>
                <a:gd name="T53" fmla="*/ 84 h 120"/>
                <a:gd name="T54" fmla="*/ 16 w 128"/>
                <a:gd name="T55" fmla="*/ 84 h 120"/>
                <a:gd name="T56" fmla="*/ 8 w 128"/>
                <a:gd name="T57" fmla="*/ 76 h 120"/>
                <a:gd name="T58" fmla="*/ 8 w 128"/>
                <a:gd name="T59" fmla="*/ 16 h 120"/>
                <a:gd name="T60" fmla="*/ 16 w 128"/>
                <a:gd name="T61" fmla="*/ 8 h 120"/>
                <a:gd name="T62" fmla="*/ 112 w 128"/>
                <a:gd name="T63" fmla="*/ 8 h 120"/>
                <a:gd name="T64" fmla="*/ 120 w 128"/>
                <a:gd name="T65" fmla="*/ 16 h 120"/>
                <a:gd name="T66" fmla="*/ 120 w 128"/>
                <a:gd name="T67" fmla="*/ 76 h 120"/>
                <a:gd name="T68" fmla="*/ 100 w 128"/>
                <a:gd name="T69" fmla="*/ 40 h 120"/>
                <a:gd name="T70" fmla="*/ 28 w 128"/>
                <a:gd name="T71" fmla="*/ 40 h 120"/>
                <a:gd name="T72" fmla="*/ 24 w 128"/>
                <a:gd name="T73" fmla="*/ 44 h 120"/>
                <a:gd name="T74" fmla="*/ 28 w 128"/>
                <a:gd name="T75" fmla="*/ 48 h 120"/>
                <a:gd name="T76" fmla="*/ 100 w 128"/>
                <a:gd name="T77" fmla="*/ 48 h 120"/>
                <a:gd name="T78" fmla="*/ 104 w 128"/>
                <a:gd name="T79" fmla="*/ 44 h 120"/>
                <a:gd name="T80" fmla="*/ 100 w 128"/>
                <a:gd name="T81" fmla="*/ 40 h 120"/>
                <a:gd name="T82" fmla="*/ 100 w 128"/>
                <a:gd name="T83" fmla="*/ 24 h 120"/>
                <a:gd name="T84" fmla="*/ 28 w 128"/>
                <a:gd name="T85" fmla="*/ 24 h 120"/>
                <a:gd name="T86" fmla="*/ 24 w 128"/>
                <a:gd name="T87" fmla="*/ 28 h 120"/>
                <a:gd name="T88" fmla="*/ 28 w 128"/>
                <a:gd name="T89" fmla="*/ 32 h 120"/>
                <a:gd name="T90" fmla="*/ 100 w 128"/>
                <a:gd name="T91" fmla="*/ 32 h 120"/>
                <a:gd name="T92" fmla="*/ 104 w 128"/>
                <a:gd name="T93" fmla="*/ 28 h 120"/>
                <a:gd name="T94" fmla="*/ 100 w 128"/>
                <a:gd name="T95" fmla="*/ 2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0">
                  <a:moveTo>
                    <a:pt x="72" y="56"/>
                  </a:moveTo>
                  <a:cubicBezTo>
                    <a:pt x="28" y="56"/>
                    <a:pt x="28" y="56"/>
                    <a:pt x="28" y="56"/>
                  </a:cubicBezTo>
                  <a:cubicBezTo>
                    <a:pt x="25" y="56"/>
                    <a:pt x="24" y="58"/>
                    <a:pt x="24" y="60"/>
                  </a:cubicBezTo>
                  <a:cubicBezTo>
                    <a:pt x="24" y="62"/>
                    <a:pt x="25" y="64"/>
                    <a:pt x="28" y="64"/>
                  </a:cubicBezTo>
                  <a:cubicBezTo>
                    <a:pt x="72" y="64"/>
                    <a:pt x="72" y="64"/>
                    <a:pt x="72" y="64"/>
                  </a:cubicBezTo>
                  <a:cubicBezTo>
                    <a:pt x="74" y="64"/>
                    <a:pt x="76" y="62"/>
                    <a:pt x="76" y="60"/>
                  </a:cubicBezTo>
                  <a:cubicBezTo>
                    <a:pt x="76" y="58"/>
                    <a:pt x="74" y="56"/>
                    <a:pt x="72" y="56"/>
                  </a:cubicBezTo>
                  <a:close/>
                  <a:moveTo>
                    <a:pt x="116" y="0"/>
                  </a:moveTo>
                  <a:cubicBezTo>
                    <a:pt x="12" y="0"/>
                    <a:pt x="12" y="0"/>
                    <a:pt x="12" y="0"/>
                  </a:cubicBezTo>
                  <a:cubicBezTo>
                    <a:pt x="5" y="0"/>
                    <a:pt x="0" y="5"/>
                    <a:pt x="0" y="12"/>
                  </a:cubicBezTo>
                  <a:cubicBezTo>
                    <a:pt x="0" y="80"/>
                    <a:pt x="0" y="80"/>
                    <a:pt x="0" y="80"/>
                  </a:cubicBezTo>
                  <a:cubicBezTo>
                    <a:pt x="0" y="86"/>
                    <a:pt x="5" y="92"/>
                    <a:pt x="12" y="92"/>
                  </a:cubicBezTo>
                  <a:cubicBezTo>
                    <a:pt x="28" y="92"/>
                    <a:pt x="28" y="92"/>
                    <a:pt x="28" y="92"/>
                  </a:cubicBezTo>
                  <a:cubicBezTo>
                    <a:pt x="28" y="109"/>
                    <a:pt x="28" y="109"/>
                    <a:pt x="28" y="109"/>
                  </a:cubicBezTo>
                  <a:cubicBezTo>
                    <a:pt x="29" y="114"/>
                    <a:pt x="35" y="120"/>
                    <a:pt x="44" y="113"/>
                  </a:cubicBezTo>
                  <a:cubicBezTo>
                    <a:pt x="68" y="92"/>
                    <a:pt x="68" y="92"/>
                    <a:pt x="68" y="92"/>
                  </a:cubicBezTo>
                  <a:cubicBezTo>
                    <a:pt x="116" y="92"/>
                    <a:pt x="116" y="92"/>
                    <a:pt x="116" y="92"/>
                  </a:cubicBezTo>
                  <a:cubicBezTo>
                    <a:pt x="122" y="92"/>
                    <a:pt x="128" y="86"/>
                    <a:pt x="128" y="80"/>
                  </a:cubicBezTo>
                  <a:cubicBezTo>
                    <a:pt x="128" y="12"/>
                    <a:pt x="128" y="12"/>
                    <a:pt x="128" y="12"/>
                  </a:cubicBezTo>
                  <a:cubicBezTo>
                    <a:pt x="128" y="5"/>
                    <a:pt x="122" y="0"/>
                    <a:pt x="116" y="0"/>
                  </a:cubicBezTo>
                  <a:close/>
                  <a:moveTo>
                    <a:pt x="120" y="76"/>
                  </a:moveTo>
                  <a:cubicBezTo>
                    <a:pt x="120" y="80"/>
                    <a:pt x="116" y="84"/>
                    <a:pt x="112" y="84"/>
                  </a:cubicBezTo>
                  <a:cubicBezTo>
                    <a:pt x="66" y="84"/>
                    <a:pt x="66" y="84"/>
                    <a:pt x="66" y="84"/>
                  </a:cubicBezTo>
                  <a:cubicBezTo>
                    <a:pt x="39" y="107"/>
                    <a:pt x="39" y="107"/>
                    <a:pt x="39" y="107"/>
                  </a:cubicBezTo>
                  <a:cubicBezTo>
                    <a:pt x="35" y="113"/>
                    <a:pt x="36" y="98"/>
                    <a:pt x="36" y="92"/>
                  </a:cubicBezTo>
                  <a:cubicBezTo>
                    <a:pt x="36" y="92"/>
                    <a:pt x="36" y="92"/>
                    <a:pt x="36" y="92"/>
                  </a:cubicBezTo>
                  <a:cubicBezTo>
                    <a:pt x="36" y="84"/>
                    <a:pt x="36" y="84"/>
                    <a:pt x="36" y="84"/>
                  </a:cubicBezTo>
                  <a:cubicBezTo>
                    <a:pt x="16" y="84"/>
                    <a:pt x="16" y="84"/>
                    <a:pt x="16" y="84"/>
                  </a:cubicBezTo>
                  <a:cubicBezTo>
                    <a:pt x="11" y="84"/>
                    <a:pt x="8" y="80"/>
                    <a:pt x="8" y="76"/>
                  </a:cubicBezTo>
                  <a:cubicBezTo>
                    <a:pt x="8" y="16"/>
                    <a:pt x="8" y="16"/>
                    <a:pt x="8" y="16"/>
                  </a:cubicBezTo>
                  <a:cubicBezTo>
                    <a:pt x="8" y="11"/>
                    <a:pt x="11" y="8"/>
                    <a:pt x="16" y="8"/>
                  </a:cubicBezTo>
                  <a:cubicBezTo>
                    <a:pt x="112" y="8"/>
                    <a:pt x="112" y="8"/>
                    <a:pt x="112" y="8"/>
                  </a:cubicBezTo>
                  <a:cubicBezTo>
                    <a:pt x="116" y="8"/>
                    <a:pt x="120" y="11"/>
                    <a:pt x="120" y="16"/>
                  </a:cubicBezTo>
                  <a:lnTo>
                    <a:pt x="120" y="76"/>
                  </a:lnTo>
                  <a:close/>
                  <a:moveTo>
                    <a:pt x="100" y="40"/>
                  </a:moveTo>
                  <a:cubicBezTo>
                    <a:pt x="28" y="40"/>
                    <a:pt x="28" y="40"/>
                    <a:pt x="28" y="40"/>
                  </a:cubicBezTo>
                  <a:cubicBezTo>
                    <a:pt x="25" y="40"/>
                    <a:pt x="24" y="42"/>
                    <a:pt x="24" y="44"/>
                  </a:cubicBezTo>
                  <a:cubicBezTo>
                    <a:pt x="24" y="46"/>
                    <a:pt x="25" y="48"/>
                    <a:pt x="28" y="48"/>
                  </a:cubicBezTo>
                  <a:cubicBezTo>
                    <a:pt x="100" y="48"/>
                    <a:pt x="100" y="48"/>
                    <a:pt x="100" y="48"/>
                  </a:cubicBezTo>
                  <a:cubicBezTo>
                    <a:pt x="102" y="48"/>
                    <a:pt x="104" y="46"/>
                    <a:pt x="104" y="44"/>
                  </a:cubicBezTo>
                  <a:cubicBezTo>
                    <a:pt x="104" y="42"/>
                    <a:pt x="102" y="40"/>
                    <a:pt x="100" y="40"/>
                  </a:cubicBezTo>
                  <a:close/>
                  <a:moveTo>
                    <a:pt x="100" y="24"/>
                  </a:moveTo>
                  <a:cubicBezTo>
                    <a:pt x="28" y="24"/>
                    <a:pt x="28" y="24"/>
                    <a:pt x="28" y="24"/>
                  </a:cubicBezTo>
                  <a:cubicBezTo>
                    <a:pt x="25" y="24"/>
                    <a:pt x="24" y="26"/>
                    <a:pt x="24" y="28"/>
                  </a:cubicBezTo>
                  <a:cubicBezTo>
                    <a:pt x="24" y="30"/>
                    <a:pt x="25" y="32"/>
                    <a:pt x="28" y="32"/>
                  </a:cubicBezTo>
                  <a:cubicBezTo>
                    <a:pt x="100" y="32"/>
                    <a:pt x="100" y="32"/>
                    <a:pt x="100" y="32"/>
                  </a:cubicBezTo>
                  <a:cubicBezTo>
                    <a:pt x="102" y="32"/>
                    <a:pt x="104" y="30"/>
                    <a:pt x="104" y="28"/>
                  </a:cubicBezTo>
                  <a:cubicBezTo>
                    <a:pt x="104" y="26"/>
                    <a:pt x="102" y="24"/>
                    <a:pt x="100" y="24"/>
                  </a:cubicBezTo>
                  <a:close/>
                </a:path>
              </a:pathLst>
            </a:custGeom>
            <a:solidFill>
              <a:schemeClr val="tx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33" name="组合 32"/>
            <p:cNvGrpSpPr/>
            <p:nvPr/>
          </p:nvGrpSpPr>
          <p:grpSpPr>
            <a:xfrm>
              <a:off x="1925322" y="4527550"/>
              <a:ext cx="5910578" cy="1317271"/>
              <a:chOff x="1925322" y="1415011"/>
              <a:chExt cx="5910578" cy="1317271"/>
            </a:xfrm>
          </p:grpSpPr>
          <p:sp>
            <p:nvSpPr>
              <p:cNvPr id="34" name="矩形 33"/>
              <p:cNvSpPr/>
              <p:nvPr/>
            </p:nvSpPr>
            <p:spPr>
              <a:xfrm>
                <a:off x="1925323" y="1778175"/>
                <a:ext cx="5910577" cy="954107"/>
              </a:xfrm>
              <a:prstGeom prst="rect">
                <a:avLst/>
              </a:prstGeom>
            </p:spPr>
            <p:txBody>
              <a:bodyPr wrap="square">
                <a:spAutoFit/>
              </a:bodyPr>
              <a:lstStyle/>
              <a:p>
                <a:r>
                  <a:rPr lang="zh-CN" altLang="zh-CN" sz="1400" dirty="0"/>
                  <a:t>时间限制：本学期期末。</a:t>
                </a:r>
              </a:p>
              <a:p>
                <a:r>
                  <a:rPr lang="zh-CN" altLang="zh-CN" sz="1400" dirty="0"/>
                  <a:t>人员限制；三人小组（乔寒月、李欣飏、吴智宏）。</a:t>
                </a:r>
              </a:p>
              <a:p>
                <a:r>
                  <a:rPr lang="zh-CN" altLang="zh-CN" sz="1400" dirty="0"/>
                  <a:t>技术限制：三人尚未具备成熟的开发软件的技术。</a:t>
                </a:r>
              </a:p>
              <a:p>
                <a:r>
                  <a:rPr lang="zh-CN" altLang="zh-CN" sz="1400" dirty="0"/>
                  <a:t>资金限制：开发资金在千元以内。</a:t>
                </a:r>
              </a:p>
            </p:txBody>
          </p:sp>
          <p:sp>
            <p:nvSpPr>
              <p:cNvPr id="35" name="矩形 34"/>
              <p:cNvSpPr/>
              <p:nvPr/>
            </p:nvSpPr>
            <p:spPr>
              <a:xfrm>
                <a:off x="1925322" y="1415011"/>
                <a:ext cx="2034163" cy="401264"/>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条件、假定和限制</a:t>
                </a:r>
              </a:p>
            </p:txBody>
          </p:sp>
        </p:grpSp>
      </p:grpSp>
    </p:spTree>
    <p:extLst>
      <p:ext uri="{BB962C8B-B14F-4D97-AF65-F5344CB8AC3E}">
        <p14:creationId xmlns:p14="http://schemas.microsoft.com/office/powerpoint/2010/main" val="189845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par>
                                <p:cTn id="23" presetID="53" presetClass="entr" presetSubtype="16" fill="hold" nodeType="withEffect">
                                  <p:stCondLst>
                                    <p:cond delay="25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53" presetClass="entr" presetSubtype="16" fill="hold" nodeType="withEffect">
                                  <p:stCondLst>
                                    <p:cond delay="500"/>
                                  </p:stCondLst>
                                  <p:childTnLst>
                                    <p:set>
                                      <p:cBhvr>
                                        <p:cTn id="29" dur="1" fill="hold">
                                          <p:stCondLst>
                                            <p:cond delay="0"/>
                                          </p:stCondLst>
                                        </p:cTn>
                                        <p:tgtEl>
                                          <p:spTgt spid="23"/>
                                        </p:tgtEl>
                                        <p:attrNameLst>
                                          <p:attrName>style.visibility</p:attrName>
                                        </p:attrNameLst>
                                      </p:cBhvr>
                                      <p:to>
                                        <p:strVal val="visible"/>
                                      </p:to>
                                    </p:set>
                                    <p:anim calcmode="lin" valueType="num">
                                      <p:cBhvr>
                                        <p:cTn id="30" dur="500" fill="hold"/>
                                        <p:tgtEl>
                                          <p:spTgt spid="23"/>
                                        </p:tgtEl>
                                        <p:attrNameLst>
                                          <p:attrName>ppt_w</p:attrName>
                                        </p:attrNameLst>
                                      </p:cBhvr>
                                      <p:tavLst>
                                        <p:tav tm="0">
                                          <p:val>
                                            <p:fltVal val="0"/>
                                          </p:val>
                                        </p:tav>
                                        <p:tav tm="100000">
                                          <p:val>
                                            <p:strVal val="#ppt_w"/>
                                          </p:val>
                                        </p:tav>
                                      </p:tavLst>
                                    </p:anim>
                                    <p:anim calcmode="lin" valueType="num">
                                      <p:cBhvr>
                                        <p:cTn id="31" dur="500" fill="hold"/>
                                        <p:tgtEl>
                                          <p:spTgt spid="23"/>
                                        </p:tgtEl>
                                        <p:attrNameLst>
                                          <p:attrName>ppt_h</p:attrName>
                                        </p:attrNameLst>
                                      </p:cBhvr>
                                      <p:tavLst>
                                        <p:tav tm="0">
                                          <p:val>
                                            <p:fltVal val="0"/>
                                          </p:val>
                                        </p:tav>
                                        <p:tav tm="100000">
                                          <p:val>
                                            <p:strVal val="#ppt_h"/>
                                          </p:val>
                                        </p:tav>
                                      </p:tavLst>
                                    </p:anim>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32624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进行可行性研究的方法</a:t>
            </a:r>
          </a:p>
        </p:txBody>
      </p:sp>
      <p:sp>
        <p:nvSpPr>
          <p:cNvPr id="17" name="箭头: 右 16"/>
          <p:cNvSpPr/>
          <p:nvPr/>
        </p:nvSpPr>
        <p:spPr>
          <a:xfrm>
            <a:off x="6470096" y="2120900"/>
            <a:ext cx="431626" cy="314450"/>
          </a:xfrm>
          <a:prstGeom prst="rightArrow">
            <a:avLst/>
          </a:prstGeom>
          <a:pattFill prst="ltUp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p:cNvSpPr/>
          <p:nvPr/>
        </p:nvSpPr>
        <p:spPr>
          <a:xfrm>
            <a:off x="8879290" y="2120900"/>
            <a:ext cx="431626" cy="314450"/>
          </a:xfrm>
          <a:prstGeom prst="rightArrow">
            <a:avLst/>
          </a:prstGeom>
          <a:pattFill prst="ltUpDiag">
            <a:fgClr>
              <a:schemeClr val="tx1">
                <a:lumMod val="50000"/>
                <a:lumOff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占位符 20"/>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7731" r="27731"/>
          <a:stretch>
            <a:fillRect/>
          </a:stretch>
        </p:blipFill>
        <p:spPr>
          <a:xfrm>
            <a:off x="629191" y="1526222"/>
            <a:ext cx="3086100" cy="4330700"/>
          </a:xfrm>
          <a:ln w="25400">
            <a:solidFill>
              <a:schemeClr val="accent6"/>
            </a:solidFill>
            <a:prstDash val="sysDash"/>
          </a:ln>
        </p:spPr>
      </p:pic>
      <p:sp>
        <p:nvSpPr>
          <p:cNvPr id="22" name="矩形 21"/>
          <p:cNvSpPr/>
          <p:nvPr/>
        </p:nvSpPr>
        <p:spPr>
          <a:xfrm>
            <a:off x="3965400" y="3374936"/>
            <a:ext cx="8072629" cy="1477328"/>
          </a:xfrm>
          <a:prstGeom prst="rect">
            <a:avLst/>
          </a:prstGeom>
        </p:spPr>
        <p:txBody>
          <a:bodyPr wrap="square">
            <a:spAutoFit/>
          </a:bodyPr>
          <a:lstStyle/>
          <a:p>
            <a:r>
              <a:rPr lang="zh-CN" altLang="zh-CN" dirty="0"/>
              <a:t>该可行性研究方法将从三个方面评价：技术可行性；操作可行性；</a:t>
            </a:r>
            <a:r>
              <a:rPr lang="zh-CN" altLang="en-US" dirty="0"/>
              <a:t>经济</a:t>
            </a:r>
            <a:r>
              <a:rPr lang="zh-CN" altLang="zh-CN" dirty="0"/>
              <a:t>可行性。</a:t>
            </a:r>
          </a:p>
          <a:p>
            <a:endParaRPr lang="en-US" altLang="zh-CN" dirty="0"/>
          </a:p>
          <a:p>
            <a:r>
              <a:rPr lang="zh-CN" altLang="zh-CN" dirty="0"/>
              <a:t>首先考虑能否在技术实现功能，去除不能实现的技术方案；其次考虑用户能否接受该方案，去除用户不能接受的操作方式；最后考虑系统开发的成本及其所能带来的效益。</a:t>
            </a:r>
          </a:p>
        </p:txBody>
      </p:sp>
      <p:grpSp>
        <p:nvGrpSpPr>
          <p:cNvPr id="30" name="组合 29"/>
          <p:cNvGrpSpPr/>
          <p:nvPr/>
        </p:nvGrpSpPr>
        <p:grpSpPr>
          <a:xfrm>
            <a:off x="4884410" y="1689100"/>
            <a:ext cx="1229639" cy="1193800"/>
            <a:chOff x="4884410" y="1689100"/>
            <a:chExt cx="1229639" cy="1193800"/>
          </a:xfrm>
        </p:grpSpPr>
        <p:sp>
          <p:nvSpPr>
            <p:cNvPr id="14" name="任意多边形: 形状 13"/>
            <p:cNvSpPr/>
            <p:nvPr/>
          </p:nvSpPr>
          <p:spPr>
            <a:xfrm>
              <a:off x="4884411" y="1689100"/>
              <a:ext cx="521981" cy="449983"/>
            </a:xfrm>
            <a:custGeom>
              <a:avLst/>
              <a:gdLst>
                <a:gd name="connsiteX0" fmla="*/ 198971 w 683270"/>
                <a:gd name="connsiteY0" fmla="*/ 0 h 589025"/>
                <a:gd name="connsiteX1" fmla="*/ 683270 w 683270"/>
                <a:gd name="connsiteY1" fmla="*/ 0 h 589025"/>
                <a:gd name="connsiteX2" fmla="*/ 0 w 683270"/>
                <a:gd name="connsiteY2" fmla="*/ 589025 h 589025"/>
                <a:gd name="connsiteX3" fmla="*/ 0 w 683270"/>
                <a:gd name="connsiteY3" fmla="*/ 198971 h 589025"/>
                <a:gd name="connsiteX4" fmla="*/ 198971 w 683270"/>
                <a:gd name="connsiteY4" fmla="*/ 0 h 58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270" h="589025">
                  <a:moveTo>
                    <a:pt x="198971" y="0"/>
                  </a:moveTo>
                  <a:lnTo>
                    <a:pt x="683270" y="0"/>
                  </a:lnTo>
                  <a:lnTo>
                    <a:pt x="0" y="589025"/>
                  </a:lnTo>
                  <a:lnTo>
                    <a:pt x="0" y="198971"/>
                  </a:lnTo>
                  <a:cubicBezTo>
                    <a:pt x="0" y="89082"/>
                    <a:pt x="89082" y="0"/>
                    <a:pt x="198971" y="0"/>
                  </a:cubicBez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矩形: 圆角 5"/>
            <p:cNvSpPr/>
            <p:nvPr/>
          </p:nvSpPr>
          <p:spPr>
            <a:xfrm>
              <a:off x="4884411" y="1689100"/>
              <a:ext cx="1193800" cy="1193800"/>
            </a:xfrm>
            <a:prstGeom prst="round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矩形 26"/>
            <p:cNvSpPr/>
            <p:nvPr/>
          </p:nvSpPr>
          <p:spPr>
            <a:xfrm>
              <a:off x="4884410" y="2005985"/>
              <a:ext cx="1229639" cy="73494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技术可行性</a:t>
              </a:r>
            </a:p>
          </p:txBody>
        </p:sp>
      </p:grpSp>
      <p:grpSp>
        <p:nvGrpSpPr>
          <p:cNvPr id="31" name="组合 30"/>
          <p:cNvGrpSpPr/>
          <p:nvPr/>
        </p:nvGrpSpPr>
        <p:grpSpPr>
          <a:xfrm>
            <a:off x="7283168" y="1689100"/>
            <a:ext cx="1229639" cy="1193800"/>
            <a:chOff x="7283168" y="1689100"/>
            <a:chExt cx="1229639" cy="1193800"/>
          </a:xfrm>
        </p:grpSpPr>
        <p:sp>
          <p:nvSpPr>
            <p:cNvPr id="15" name="任意多边形: 形状 14"/>
            <p:cNvSpPr/>
            <p:nvPr/>
          </p:nvSpPr>
          <p:spPr>
            <a:xfrm>
              <a:off x="7293606" y="1689100"/>
              <a:ext cx="521981" cy="449983"/>
            </a:xfrm>
            <a:custGeom>
              <a:avLst/>
              <a:gdLst>
                <a:gd name="connsiteX0" fmla="*/ 198971 w 683270"/>
                <a:gd name="connsiteY0" fmla="*/ 0 h 589025"/>
                <a:gd name="connsiteX1" fmla="*/ 683270 w 683270"/>
                <a:gd name="connsiteY1" fmla="*/ 0 h 589025"/>
                <a:gd name="connsiteX2" fmla="*/ 0 w 683270"/>
                <a:gd name="connsiteY2" fmla="*/ 589025 h 589025"/>
                <a:gd name="connsiteX3" fmla="*/ 0 w 683270"/>
                <a:gd name="connsiteY3" fmla="*/ 198971 h 589025"/>
                <a:gd name="connsiteX4" fmla="*/ 198971 w 683270"/>
                <a:gd name="connsiteY4" fmla="*/ 0 h 58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270" h="589025">
                  <a:moveTo>
                    <a:pt x="198971" y="0"/>
                  </a:moveTo>
                  <a:lnTo>
                    <a:pt x="683270" y="0"/>
                  </a:lnTo>
                  <a:lnTo>
                    <a:pt x="0" y="589025"/>
                  </a:lnTo>
                  <a:lnTo>
                    <a:pt x="0" y="198971"/>
                  </a:lnTo>
                  <a:cubicBezTo>
                    <a:pt x="0" y="89082"/>
                    <a:pt x="89082" y="0"/>
                    <a:pt x="198971" y="0"/>
                  </a:cubicBez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圆角 7"/>
            <p:cNvSpPr/>
            <p:nvPr/>
          </p:nvSpPr>
          <p:spPr>
            <a:xfrm>
              <a:off x="7293606" y="1689100"/>
              <a:ext cx="1193800" cy="1193800"/>
            </a:xfrm>
            <a:prstGeom prst="round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p:cNvSpPr/>
            <p:nvPr/>
          </p:nvSpPr>
          <p:spPr>
            <a:xfrm>
              <a:off x="7283168" y="2005985"/>
              <a:ext cx="1229639" cy="734945"/>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操作可行性</a:t>
              </a:r>
            </a:p>
          </p:txBody>
        </p:sp>
      </p:grpSp>
      <p:grpSp>
        <p:nvGrpSpPr>
          <p:cNvPr id="32" name="组合 31"/>
          <p:cNvGrpSpPr/>
          <p:nvPr/>
        </p:nvGrpSpPr>
        <p:grpSpPr>
          <a:xfrm>
            <a:off x="9677399" y="1689100"/>
            <a:ext cx="1229639" cy="1193800"/>
            <a:chOff x="9677399" y="1689100"/>
            <a:chExt cx="1229639" cy="1193800"/>
          </a:xfrm>
        </p:grpSpPr>
        <p:sp>
          <p:nvSpPr>
            <p:cNvPr id="16" name="任意多边形: 形状 15"/>
            <p:cNvSpPr/>
            <p:nvPr/>
          </p:nvSpPr>
          <p:spPr>
            <a:xfrm>
              <a:off x="9702800" y="1689100"/>
              <a:ext cx="521981" cy="449983"/>
            </a:xfrm>
            <a:custGeom>
              <a:avLst/>
              <a:gdLst>
                <a:gd name="connsiteX0" fmla="*/ 198971 w 683270"/>
                <a:gd name="connsiteY0" fmla="*/ 0 h 589025"/>
                <a:gd name="connsiteX1" fmla="*/ 683270 w 683270"/>
                <a:gd name="connsiteY1" fmla="*/ 0 h 589025"/>
                <a:gd name="connsiteX2" fmla="*/ 0 w 683270"/>
                <a:gd name="connsiteY2" fmla="*/ 589025 h 589025"/>
                <a:gd name="connsiteX3" fmla="*/ 0 w 683270"/>
                <a:gd name="connsiteY3" fmla="*/ 198971 h 589025"/>
                <a:gd name="connsiteX4" fmla="*/ 198971 w 683270"/>
                <a:gd name="connsiteY4" fmla="*/ 0 h 589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270" h="589025">
                  <a:moveTo>
                    <a:pt x="198971" y="0"/>
                  </a:moveTo>
                  <a:lnTo>
                    <a:pt x="683270" y="0"/>
                  </a:lnTo>
                  <a:lnTo>
                    <a:pt x="0" y="589025"/>
                  </a:lnTo>
                  <a:lnTo>
                    <a:pt x="0" y="198971"/>
                  </a:lnTo>
                  <a:cubicBezTo>
                    <a:pt x="0" y="89082"/>
                    <a:pt x="89082" y="0"/>
                    <a:pt x="198971" y="0"/>
                  </a:cubicBezTo>
                  <a:close/>
                </a:path>
              </a:pathLst>
            </a:custGeom>
            <a:pattFill prst="ltUpDiag">
              <a:fgClr>
                <a:schemeClr val="accent6"/>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圆角 8"/>
            <p:cNvSpPr/>
            <p:nvPr/>
          </p:nvSpPr>
          <p:spPr>
            <a:xfrm>
              <a:off x="9702800" y="1689100"/>
              <a:ext cx="1193800" cy="1193800"/>
            </a:xfrm>
            <a:prstGeom prst="roundRect">
              <a:avLst/>
            </a:prstGeom>
            <a:noFill/>
            <a:ln w="190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矩形 28"/>
            <p:cNvSpPr/>
            <p:nvPr/>
          </p:nvSpPr>
          <p:spPr>
            <a:xfrm>
              <a:off x="9677399" y="2005985"/>
              <a:ext cx="1229639" cy="733662"/>
            </a:xfrm>
            <a:prstGeom prst="rect">
              <a:avLst/>
            </a:prstGeom>
          </p:spPr>
          <p:txBody>
            <a:bodyPr wrap="square">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lumMod val="65000"/>
                      <a:lumOff val="35000"/>
                    </a:prstClr>
                  </a:solidFill>
                  <a:effectLst/>
                  <a:uLnTx/>
                  <a:uFillTx/>
                  <a:latin typeface="Calibri"/>
                  <a:ea typeface="微软雅黑"/>
                  <a:cs typeface="+mn-cs"/>
                </a:rPr>
                <a:t>经济可行性</a:t>
              </a:r>
            </a:p>
          </p:txBody>
        </p:sp>
      </p:grpSp>
    </p:spTree>
    <p:extLst>
      <p:ext uri="{BB962C8B-B14F-4D97-AF65-F5344CB8AC3E}">
        <p14:creationId xmlns:p14="http://schemas.microsoft.com/office/powerpoint/2010/main" val="40589557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trips(downLeft)">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par>
                                <p:cTn id="19" presetID="53" presetClass="entr" presetSubtype="16"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par>
                                <p:cTn id="24" presetID="53" presetClass="entr" presetSubtype="16"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par>
                                <p:cTn id="29" presetID="53" presetClass="entr" presetSubtype="16"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p:cTn id="31" dur="500" fill="hold"/>
                                        <p:tgtEl>
                                          <p:spTgt spid="32"/>
                                        </p:tgtEl>
                                        <p:attrNameLst>
                                          <p:attrName>ppt_w</p:attrName>
                                        </p:attrNameLst>
                                      </p:cBhvr>
                                      <p:tavLst>
                                        <p:tav tm="0">
                                          <p:val>
                                            <p:fltVal val="0"/>
                                          </p:val>
                                        </p:tav>
                                        <p:tav tm="100000">
                                          <p:val>
                                            <p:strVal val="#ppt_w"/>
                                          </p:val>
                                        </p:tav>
                                      </p:tavLst>
                                    </p:anim>
                                    <p:anim calcmode="lin" valueType="num">
                                      <p:cBhvr>
                                        <p:cTn id="32" dur="500" fill="hold"/>
                                        <p:tgtEl>
                                          <p:spTgt spid="32"/>
                                        </p:tgtEl>
                                        <p:attrNameLst>
                                          <p:attrName>ppt_h</p:attrName>
                                        </p:attrNameLst>
                                      </p:cBhvr>
                                      <p:tavLst>
                                        <p:tav tm="0">
                                          <p:val>
                                            <p:fltVal val="0"/>
                                          </p:val>
                                        </p:tav>
                                        <p:tav tm="100000">
                                          <p:val>
                                            <p:strVal val="#ppt_h"/>
                                          </p:val>
                                        </p:tav>
                                      </p:tavLst>
                                    </p:anim>
                                    <p:animEffect transition="in" filter="fade">
                                      <p:cBhvr>
                                        <p:cTn id="33" dur="500"/>
                                        <p:tgtEl>
                                          <p:spTgt spid="32"/>
                                        </p:tgtEl>
                                      </p:cBhvr>
                                    </p:animEffect>
                                  </p:childTnLst>
                                </p:cTn>
                              </p:par>
                            </p:childTnLst>
                          </p:cTn>
                        </p:par>
                        <p:par>
                          <p:cTn id="34" fill="hold">
                            <p:stCondLst>
                              <p:cond delay="1000"/>
                            </p:stCondLst>
                            <p:childTnLst>
                              <p:par>
                                <p:cTn id="35" presetID="22" presetClass="entr" presetSubtype="8"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32624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5982DB"/>
                </a:solidFill>
                <a:latin typeface="Arial"/>
                <a:ea typeface="微软雅黑"/>
              </a:rPr>
              <a:t>操作</a:t>
            </a: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可行性</a:t>
            </a:r>
          </a:p>
        </p:txBody>
      </p:sp>
      <p:sp>
        <p:nvSpPr>
          <p:cNvPr id="10" name="文本框 9">
            <a:extLst>
              <a:ext uri="{FF2B5EF4-FFF2-40B4-BE49-F238E27FC236}">
                <a16:creationId xmlns:a16="http://schemas.microsoft.com/office/drawing/2014/main" id="{CA931C20-B879-4BB4-8A04-5242AC9DDB5A}"/>
              </a:ext>
            </a:extLst>
          </p:cNvPr>
          <p:cNvSpPr txBox="1"/>
          <p:nvPr/>
        </p:nvSpPr>
        <p:spPr>
          <a:xfrm>
            <a:off x="769855" y="847923"/>
            <a:ext cx="5326145" cy="923330"/>
          </a:xfrm>
          <a:prstGeom prst="rect">
            <a:avLst/>
          </a:prstGeom>
          <a:noFill/>
        </p:spPr>
        <p:txBody>
          <a:bodyPr wrap="square" rtlCol="0">
            <a:spAutoFit/>
          </a:bodyPr>
          <a:lstStyle/>
          <a:p>
            <a:r>
              <a:rPr lang="zh-CN" altLang="zh-CN" dirty="0"/>
              <a:t>用户调研：</a:t>
            </a:r>
          </a:p>
          <a:p>
            <a:r>
              <a:rPr lang="zh-CN" altLang="zh-CN" dirty="0"/>
              <a:t>如果有个校内购物小程序你会用吗？</a:t>
            </a:r>
          </a:p>
          <a:p>
            <a:endParaRPr lang="zh-CN" altLang="en-US" dirty="0"/>
          </a:p>
        </p:txBody>
      </p:sp>
      <p:pic>
        <p:nvPicPr>
          <p:cNvPr id="1026" name="图片 3">
            <a:extLst>
              <a:ext uri="{FF2B5EF4-FFF2-40B4-BE49-F238E27FC236}">
                <a16:creationId xmlns:a16="http://schemas.microsoft.com/office/drawing/2014/main" id="{9332EC79-429A-49F0-B7E4-EB387D094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39" y="1646386"/>
            <a:ext cx="3591532" cy="20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BAA83AAC-F122-47AC-A63C-B9B20BAF078A}"/>
              </a:ext>
            </a:extLst>
          </p:cNvPr>
          <p:cNvSpPr txBox="1"/>
          <p:nvPr/>
        </p:nvSpPr>
        <p:spPr>
          <a:xfrm>
            <a:off x="678631" y="3941524"/>
            <a:ext cx="3808429" cy="923330"/>
          </a:xfrm>
          <a:prstGeom prst="rect">
            <a:avLst/>
          </a:prstGeom>
          <a:noFill/>
        </p:spPr>
        <p:txBody>
          <a:bodyPr wrap="square" rtlCol="0">
            <a:spAutoFit/>
          </a:bodyPr>
          <a:lstStyle/>
          <a:p>
            <a:r>
              <a:rPr lang="zh-CN" altLang="zh-CN" dirty="0"/>
              <a:t>大部分大学生表示愿意尝试新的购物途径。我们具有潜在的用户市场</a:t>
            </a:r>
          </a:p>
          <a:p>
            <a:endParaRPr lang="zh-CN" altLang="en-US" dirty="0"/>
          </a:p>
        </p:txBody>
      </p:sp>
      <p:sp>
        <p:nvSpPr>
          <p:cNvPr id="12" name="文本框 11">
            <a:extLst>
              <a:ext uri="{FF2B5EF4-FFF2-40B4-BE49-F238E27FC236}">
                <a16:creationId xmlns:a16="http://schemas.microsoft.com/office/drawing/2014/main" id="{3EE18815-56D8-48A7-950A-0D230474C229}"/>
              </a:ext>
            </a:extLst>
          </p:cNvPr>
          <p:cNvSpPr txBox="1"/>
          <p:nvPr/>
        </p:nvSpPr>
        <p:spPr>
          <a:xfrm>
            <a:off x="4576011" y="847923"/>
            <a:ext cx="3723587" cy="923330"/>
          </a:xfrm>
          <a:prstGeom prst="rect">
            <a:avLst/>
          </a:prstGeom>
          <a:noFill/>
        </p:spPr>
        <p:txBody>
          <a:bodyPr wrap="square" rtlCol="0">
            <a:spAutoFit/>
          </a:bodyPr>
          <a:lstStyle/>
          <a:p>
            <a:r>
              <a:rPr lang="zh-CN" altLang="zh-CN" dirty="0"/>
              <a:t>为确保交易的进行和售后服务，你愿意提供真实信息吗？</a:t>
            </a:r>
          </a:p>
          <a:p>
            <a:endParaRPr lang="zh-CN" altLang="en-US" dirty="0"/>
          </a:p>
        </p:txBody>
      </p:sp>
      <p:pic>
        <p:nvPicPr>
          <p:cNvPr id="1027" name="图片 4">
            <a:extLst>
              <a:ext uri="{FF2B5EF4-FFF2-40B4-BE49-F238E27FC236}">
                <a16:creationId xmlns:a16="http://schemas.microsoft.com/office/drawing/2014/main" id="{7BF8567B-D88C-4BA1-BF39-84C5AFA65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011" y="1646386"/>
            <a:ext cx="3586277" cy="192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4BDD6875-DE6F-4830-AD41-C4C836BAEBB9}"/>
              </a:ext>
            </a:extLst>
          </p:cNvPr>
          <p:cNvSpPr txBox="1"/>
          <p:nvPr/>
        </p:nvSpPr>
        <p:spPr>
          <a:xfrm>
            <a:off x="4487060" y="3710692"/>
            <a:ext cx="3912123" cy="1754326"/>
          </a:xfrm>
          <a:prstGeom prst="rect">
            <a:avLst/>
          </a:prstGeom>
          <a:noFill/>
        </p:spPr>
        <p:txBody>
          <a:bodyPr wrap="square" rtlCol="0">
            <a:spAutoFit/>
          </a:bodyPr>
          <a:lstStyle/>
          <a:p>
            <a:r>
              <a:rPr lang="zh-CN" altLang="zh-CN" dirty="0"/>
              <a:t>愿意提供真实信息的人数略多于不愿意的人，这表明了存在半数人重视个人信息的保护，需要完善个人信息保护，才能有更多用户愿意提供真实信息。</a:t>
            </a:r>
          </a:p>
          <a:p>
            <a:endParaRPr lang="zh-CN" altLang="en-US" dirty="0"/>
          </a:p>
        </p:txBody>
      </p:sp>
      <p:sp>
        <p:nvSpPr>
          <p:cNvPr id="20" name="文本框 19">
            <a:extLst>
              <a:ext uri="{FF2B5EF4-FFF2-40B4-BE49-F238E27FC236}">
                <a16:creationId xmlns:a16="http://schemas.microsoft.com/office/drawing/2014/main" id="{F6D81B42-F767-45AD-ABB0-CB053DC00E55}"/>
              </a:ext>
            </a:extLst>
          </p:cNvPr>
          <p:cNvSpPr txBox="1"/>
          <p:nvPr/>
        </p:nvSpPr>
        <p:spPr>
          <a:xfrm>
            <a:off x="8387582" y="821800"/>
            <a:ext cx="3034563" cy="923330"/>
          </a:xfrm>
          <a:prstGeom prst="rect">
            <a:avLst/>
          </a:prstGeom>
          <a:noFill/>
        </p:spPr>
        <p:txBody>
          <a:bodyPr wrap="square" rtlCol="0">
            <a:spAutoFit/>
          </a:bodyPr>
          <a:lstStyle/>
          <a:p>
            <a:r>
              <a:rPr lang="zh-CN" altLang="zh-CN" dirty="0"/>
              <a:t>你希望校内网上交易平台有哪些类型的商品？</a:t>
            </a:r>
          </a:p>
          <a:p>
            <a:endParaRPr lang="zh-CN" altLang="en-US" dirty="0"/>
          </a:p>
        </p:txBody>
      </p:sp>
      <p:pic>
        <p:nvPicPr>
          <p:cNvPr id="1029" name="图片 6">
            <a:extLst>
              <a:ext uri="{FF2B5EF4-FFF2-40B4-BE49-F238E27FC236}">
                <a16:creationId xmlns:a16="http://schemas.microsoft.com/office/drawing/2014/main" id="{EF8C3429-B10D-4382-92A3-DBE23C48D6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027" y="1569728"/>
            <a:ext cx="3819146" cy="1859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2">
            <a:extLst>
              <a:ext uri="{FF2B5EF4-FFF2-40B4-BE49-F238E27FC236}">
                <a16:creationId xmlns:a16="http://schemas.microsoft.com/office/drawing/2014/main" id="{15F83A94-E921-4230-A0A7-C9BB5B40A687}"/>
              </a:ext>
            </a:extLst>
          </p:cNvPr>
          <p:cNvSpPr txBox="1"/>
          <p:nvPr/>
        </p:nvSpPr>
        <p:spPr>
          <a:xfrm>
            <a:off x="8387582" y="3697796"/>
            <a:ext cx="3499618" cy="1754326"/>
          </a:xfrm>
          <a:prstGeom prst="rect">
            <a:avLst/>
          </a:prstGeom>
          <a:noFill/>
        </p:spPr>
        <p:txBody>
          <a:bodyPr wrap="square" rtlCol="0">
            <a:spAutoFit/>
          </a:bodyPr>
          <a:lstStyle/>
          <a:p>
            <a:r>
              <a:rPr lang="zh-CN" altLang="zh-CN" dirty="0"/>
              <a:t>交易物品的种类需求以书籍资料最多，说明大学生的书籍资料的交换需求迫切，应多增加书籍资料的种类，其次增加日用品的比例，适当减少食品等占比。</a:t>
            </a:r>
          </a:p>
          <a:p>
            <a:endParaRPr lang="zh-CN" altLang="en-US" dirty="0"/>
          </a:p>
        </p:txBody>
      </p:sp>
      <p:sp>
        <p:nvSpPr>
          <p:cNvPr id="24" name="文本框 23">
            <a:extLst>
              <a:ext uri="{FF2B5EF4-FFF2-40B4-BE49-F238E27FC236}">
                <a16:creationId xmlns:a16="http://schemas.microsoft.com/office/drawing/2014/main" id="{830941A7-2EFF-4FC9-B3C4-0BDFCA0762D5}"/>
              </a:ext>
            </a:extLst>
          </p:cNvPr>
          <p:cNvSpPr txBox="1"/>
          <p:nvPr/>
        </p:nvSpPr>
        <p:spPr>
          <a:xfrm>
            <a:off x="678630" y="5477914"/>
            <a:ext cx="10972899" cy="923330"/>
          </a:xfrm>
          <a:prstGeom prst="rect">
            <a:avLst/>
          </a:prstGeom>
          <a:noFill/>
        </p:spPr>
        <p:txBody>
          <a:bodyPr wrap="square" rtlCol="0">
            <a:spAutoFit/>
          </a:bodyPr>
          <a:lstStyle/>
          <a:p>
            <a:r>
              <a:rPr lang="zh-CN" altLang="zh-CN" dirty="0"/>
              <a:t>结论：大学生对于新的网上购物小程序具有一定的兴趣，我们的软件有合适的应用群体。而有监管平台的软件也更能获取他们的青睐，从用户需求设计界面也能给用户带来更舒服的操作体验。</a:t>
            </a:r>
          </a:p>
          <a:p>
            <a:endParaRPr lang="zh-CN" altLang="en-US" dirty="0"/>
          </a:p>
        </p:txBody>
      </p:sp>
    </p:spTree>
    <p:extLst>
      <p:ext uri="{BB962C8B-B14F-4D97-AF65-F5344CB8AC3E}">
        <p14:creationId xmlns:p14="http://schemas.microsoft.com/office/powerpoint/2010/main" val="37377918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32624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技术可行性</a:t>
            </a:r>
          </a:p>
        </p:txBody>
      </p:sp>
      <p:sp>
        <p:nvSpPr>
          <p:cNvPr id="8" name="文本框 7">
            <a:extLst>
              <a:ext uri="{FF2B5EF4-FFF2-40B4-BE49-F238E27FC236}">
                <a16:creationId xmlns:a16="http://schemas.microsoft.com/office/drawing/2014/main" id="{BF77F4D8-2E1F-462F-A9B3-9EAEFC6C00CB}"/>
              </a:ext>
            </a:extLst>
          </p:cNvPr>
          <p:cNvSpPr txBox="1"/>
          <p:nvPr/>
        </p:nvSpPr>
        <p:spPr>
          <a:xfrm>
            <a:off x="1014953" y="961534"/>
            <a:ext cx="10162094" cy="5201424"/>
          </a:xfrm>
          <a:prstGeom prst="rect">
            <a:avLst/>
          </a:prstGeom>
          <a:noFill/>
        </p:spPr>
        <p:txBody>
          <a:bodyPr wrap="square" rtlCol="0">
            <a:spAutoFit/>
          </a:bodyPr>
          <a:lstStyle/>
          <a:p>
            <a:r>
              <a:rPr lang="zh-CN" altLang="en-US" sz="2000" dirty="0"/>
              <a:t>技术分析</a:t>
            </a:r>
            <a:endParaRPr lang="en-US" altLang="zh-CN" sz="2000" dirty="0"/>
          </a:p>
          <a:p>
            <a:r>
              <a:rPr lang="zh-CN" altLang="en-US" dirty="0">
                <a:solidFill>
                  <a:schemeClr val="bg1">
                    <a:lumMod val="65000"/>
                  </a:schemeClr>
                </a:solidFill>
              </a:rPr>
              <a:t>需要人员掌握的技术：</a:t>
            </a:r>
            <a:r>
              <a:rPr lang="zh-CN" altLang="zh-CN" dirty="0">
                <a:solidFill>
                  <a:schemeClr val="bg1">
                    <a:lumMod val="65000"/>
                  </a:schemeClr>
                </a:solidFill>
              </a:rPr>
              <a:t>微信</a:t>
            </a:r>
            <a:r>
              <a:rPr lang="en-US" altLang="zh-CN" dirty="0">
                <a:solidFill>
                  <a:schemeClr val="bg1">
                    <a:lumMod val="65000"/>
                  </a:schemeClr>
                </a:solidFill>
              </a:rPr>
              <a:t>web</a:t>
            </a:r>
            <a:r>
              <a:rPr lang="zh-CN" altLang="zh-CN" dirty="0">
                <a:solidFill>
                  <a:schemeClr val="bg1">
                    <a:lumMod val="65000"/>
                  </a:schemeClr>
                </a:solidFill>
              </a:rPr>
              <a:t>开发者工具</a:t>
            </a:r>
            <a:r>
              <a:rPr lang="zh-CN" altLang="en-US" dirty="0">
                <a:solidFill>
                  <a:schemeClr val="bg1">
                    <a:lumMod val="65000"/>
                  </a:schemeClr>
                </a:solidFill>
              </a:rPr>
              <a:t>、</a:t>
            </a:r>
            <a:r>
              <a:rPr lang="en-US" altLang="zh-CN" dirty="0">
                <a:solidFill>
                  <a:schemeClr val="bg1">
                    <a:lumMod val="65000"/>
                  </a:schemeClr>
                </a:solidFill>
              </a:rPr>
              <a:t>WXML(</a:t>
            </a:r>
            <a:r>
              <a:rPr lang="zh-CN" altLang="zh-CN" dirty="0">
                <a:solidFill>
                  <a:schemeClr val="bg1">
                    <a:lumMod val="65000"/>
                  </a:schemeClr>
                </a:solidFill>
              </a:rPr>
              <a:t>类似</a:t>
            </a:r>
            <a:r>
              <a:rPr lang="en-US" altLang="zh-CN" dirty="0">
                <a:solidFill>
                  <a:schemeClr val="bg1">
                    <a:lumMod val="65000"/>
                  </a:schemeClr>
                </a:solidFill>
              </a:rPr>
              <a:t>Html5); </a:t>
            </a:r>
            <a:r>
              <a:rPr lang="en-US" altLang="zh-CN" dirty="0" err="1">
                <a:solidFill>
                  <a:schemeClr val="bg1">
                    <a:lumMod val="65000"/>
                  </a:schemeClr>
                </a:solidFill>
              </a:rPr>
              <a:t>Javascrip</a:t>
            </a:r>
            <a:r>
              <a:rPr lang="zh-CN" altLang="en-US" dirty="0">
                <a:solidFill>
                  <a:schemeClr val="bg1">
                    <a:lumMod val="65000"/>
                  </a:schemeClr>
                </a:solidFill>
              </a:rPr>
              <a:t>、</a:t>
            </a:r>
            <a:r>
              <a:rPr lang="en-US" altLang="zh-CN" dirty="0">
                <a:solidFill>
                  <a:schemeClr val="bg1">
                    <a:lumMod val="65000"/>
                  </a:schemeClr>
                </a:solidFill>
              </a:rPr>
              <a:t>WXSS(</a:t>
            </a:r>
            <a:r>
              <a:rPr lang="en-US" altLang="zh-CN" dirty="0" err="1">
                <a:solidFill>
                  <a:schemeClr val="bg1">
                    <a:lumMod val="65000"/>
                  </a:schemeClr>
                </a:solidFill>
              </a:rPr>
              <a:t>WeiXin</a:t>
            </a:r>
            <a:r>
              <a:rPr lang="en-US" altLang="zh-CN" dirty="0">
                <a:solidFill>
                  <a:schemeClr val="bg1">
                    <a:lumMod val="65000"/>
                  </a:schemeClr>
                </a:solidFill>
              </a:rPr>
              <a:t> Style Sheets,</a:t>
            </a:r>
            <a:r>
              <a:rPr lang="zh-CN" altLang="zh-CN" dirty="0">
                <a:solidFill>
                  <a:schemeClr val="bg1">
                    <a:lumMod val="65000"/>
                  </a:schemeClr>
                </a:solidFill>
              </a:rPr>
              <a:t>一种样式语言</a:t>
            </a:r>
            <a:r>
              <a:rPr lang="en-US" altLang="zh-CN" dirty="0">
                <a:solidFill>
                  <a:schemeClr val="bg1">
                    <a:lumMod val="65000"/>
                  </a:schemeClr>
                </a:solidFill>
              </a:rPr>
              <a:t>, </a:t>
            </a:r>
            <a:r>
              <a:rPr lang="zh-CN" altLang="zh-CN" dirty="0">
                <a:solidFill>
                  <a:schemeClr val="bg1">
                    <a:lumMod val="65000"/>
                  </a:schemeClr>
                </a:solidFill>
              </a:rPr>
              <a:t>用于描述</a:t>
            </a:r>
            <a:r>
              <a:rPr lang="en-US" altLang="zh-CN" dirty="0">
                <a:solidFill>
                  <a:schemeClr val="bg1">
                    <a:lumMod val="65000"/>
                  </a:schemeClr>
                </a:solidFill>
              </a:rPr>
              <a:t> WXML </a:t>
            </a:r>
            <a:r>
              <a:rPr lang="zh-CN" altLang="zh-CN" dirty="0">
                <a:solidFill>
                  <a:schemeClr val="bg1">
                    <a:lumMod val="65000"/>
                  </a:schemeClr>
                </a:solidFill>
              </a:rPr>
              <a:t>的组件样式</a:t>
            </a:r>
            <a:r>
              <a:rPr lang="en-US" altLang="zh-CN" dirty="0">
                <a:solidFill>
                  <a:schemeClr val="bg1">
                    <a:lumMod val="65000"/>
                  </a:schemeClr>
                </a:solidFill>
              </a:rPr>
              <a:t>)</a:t>
            </a:r>
            <a:r>
              <a:rPr lang="zh-CN" altLang="en-US" dirty="0">
                <a:solidFill>
                  <a:schemeClr val="bg1">
                    <a:lumMod val="65000"/>
                  </a:schemeClr>
                </a:solidFill>
              </a:rPr>
              <a:t>、</a:t>
            </a:r>
            <a:r>
              <a:rPr lang="zh-CN" altLang="zh-CN" dirty="0">
                <a:solidFill>
                  <a:schemeClr val="bg1">
                    <a:lumMod val="65000"/>
                  </a:schemeClr>
                </a:solidFill>
              </a:rPr>
              <a:t>学习微信特有的</a:t>
            </a:r>
            <a:r>
              <a:rPr lang="en-US" altLang="zh-CN" dirty="0">
                <a:solidFill>
                  <a:schemeClr val="bg1">
                    <a:lumMod val="65000"/>
                  </a:schemeClr>
                </a:solidFill>
              </a:rPr>
              <a:t>API(</a:t>
            </a:r>
            <a:r>
              <a:rPr lang="zh-CN" altLang="zh-CN" dirty="0">
                <a:solidFill>
                  <a:schemeClr val="bg1">
                    <a:lumMod val="65000"/>
                  </a:schemeClr>
                </a:solidFill>
              </a:rPr>
              <a:t>框架提供丰富的微信原生</a:t>
            </a:r>
            <a:r>
              <a:rPr lang="en-US" altLang="zh-CN" dirty="0">
                <a:solidFill>
                  <a:schemeClr val="bg1">
                    <a:lumMod val="65000"/>
                  </a:schemeClr>
                </a:solidFill>
              </a:rPr>
              <a:t>API</a:t>
            </a:r>
            <a:r>
              <a:rPr lang="zh-CN" altLang="zh-CN" dirty="0">
                <a:solidFill>
                  <a:schemeClr val="bg1">
                    <a:lumMod val="65000"/>
                  </a:schemeClr>
                </a:solidFill>
              </a:rPr>
              <a:t>，可以方便的调起微信提供的能力，如获取用户信息，本地存储，支付功能等</a:t>
            </a:r>
            <a:r>
              <a:rPr lang="en-US" altLang="zh-CN" dirty="0">
                <a:solidFill>
                  <a:schemeClr val="bg1">
                    <a:lumMod val="65000"/>
                  </a:schemeClr>
                </a:solidFill>
              </a:rPr>
              <a:t>)</a:t>
            </a:r>
            <a:r>
              <a:rPr lang="zh-CN" altLang="en-US" dirty="0">
                <a:solidFill>
                  <a:schemeClr val="bg1">
                    <a:lumMod val="65000"/>
                  </a:schemeClr>
                </a:solidFill>
              </a:rPr>
              <a:t>。</a:t>
            </a:r>
            <a:endParaRPr lang="en-US" altLang="zh-CN" dirty="0">
              <a:solidFill>
                <a:schemeClr val="bg1">
                  <a:lumMod val="65000"/>
                </a:schemeClr>
              </a:solidFill>
            </a:endParaRPr>
          </a:p>
          <a:p>
            <a:r>
              <a:rPr lang="zh-CN" altLang="en-US" sz="2000" dirty="0"/>
              <a:t>功能分析</a:t>
            </a:r>
            <a:endParaRPr lang="en-US" altLang="zh-CN" sz="2000" dirty="0"/>
          </a:p>
          <a:p>
            <a:r>
              <a:rPr lang="zh-CN" altLang="zh-CN" dirty="0">
                <a:solidFill>
                  <a:schemeClr val="bg1">
                    <a:lumMod val="65000"/>
                  </a:schemeClr>
                </a:solidFill>
              </a:rPr>
              <a:t>我们可以实现的功能包括：能够充分实现买家在平台上购物、查询、退货退款、评论等一系列功能，管理员能在后台监管和修改信息。</a:t>
            </a:r>
          </a:p>
          <a:p>
            <a:r>
              <a:rPr lang="zh-CN" altLang="zh-CN" dirty="0">
                <a:solidFill>
                  <a:schemeClr val="bg1">
                    <a:lumMod val="65000"/>
                  </a:schemeClr>
                </a:solidFill>
              </a:rPr>
              <a:t>不能实现的是对卖家对不诚信行为进行追讨，只能降低卖家对诚信积分给买家作为参考依据。</a:t>
            </a:r>
            <a:endParaRPr lang="en-US" altLang="zh-CN" dirty="0">
              <a:solidFill>
                <a:schemeClr val="bg1">
                  <a:lumMod val="65000"/>
                </a:schemeClr>
              </a:solidFill>
            </a:endParaRPr>
          </a:p>
          <a:p>
            <a:r>
              <a:rPr lang="zh-CN" altLang="en-US" sz="2000" dirty="0"/>
              <a:t>性能分析</a:t>
            </a:r>
            <a:endParaRPr lang="en-US" altLang="zh-CN" sz="2000" dirty="0"/>
          </a:p>
          <a:p>
            <a:r>
              <a:rPr lang="zh-CN" altLang="zh-CN" dirty="0">
                <a:solidFill>
                  <a:schemeClr val="bg1">
                    <a:lumMod val="65000"/>
                  </a:schemeClr>
                </a:solidFill>
              </a:rPr>
              <a:t>本购物小程序依附于微信，具有良好的可移植性，可同时在</a:t>
            </a:r>
            <a:r>
              <a:rPr lang="en-US" altLang="zh-CN" dirty="0">
                <a:solidFill>
                  <a:schemeClr val="bg1">
                    <a:lumMod val="65000"/>
                  </a:schemeClr>
                </a:solidFill>
              </a:rPr>
              <a:t>IOS</a:t>
            </a:r>
            <a:r>
              <a:rPr lang="zh-CN" altLang="zh-CN" dirty="0">
                <a:solidFill>
                  <a:schemeClr val="bg1">
                    <a:lumMod val="65000"/>
                  </a:schemeClr>
                </a:solidFill>
              </a:rPr>
              <a:t>和安卓端使用，具有功能齐全、占用内存小、应用人群广等优点，但也有缺点；不能分享朋友圈、不能推送等。</a:t>
            </a:r>
            <a:endParaRPr lang="zh-CN" altLang="en-US" dirty="0">
              <a:solidFill>
                <a:schemeClr val="bg1">
                  <a:lumMod val="65000"/>
                </a:schemeClr>
              </a:solidFill>
            </a:endParaRPr>
          </a:p>
          <a:p>
            <a:r>
              <a:rPr lang="zh-CN" altLang="en-US" sz="2000" dirty="0"/>
              <a:t>人员分析</a:t>
            </a:r>
            <a:endParaRPr lang="en-US" altLang="zh-CN" sz="2000" dirty="0"/>
          </a:p>
          <a:p>
            <a:r>
              <a:rPr lang="zh-CN" altLang="zh-CN" dirty="0">
                <a:solidFill>
                  <a:schemeClr val="bg1">
                    <a:lumMod val="65000"/>
                  </a:schemeClr>
                </a:solidFill>
              </a:rPr>
              <a:t>小组三人，组内分工明确，乔寒月负责审核报告，李欣飏负责界面原型设计，吴智宏负责完成书面报告 。功能实现上，乔寒月和李欣飏同时负责前台功能的实现，吴智宏负责后台的管理，存在技术上难以实现的个别功能，将会在讨论后决定是否舍弃。</a:t>
            </a:r>
            <a:endParaRPr lang="zh-CN" altLang="en-US" dirty="0">
              <a:solidFill>
                <a:schemeClr val="bg1">
                  <a:lumMod val="65000"/>
                </a:schemeClr>
              </a:solidFill>
            </a:endParaRPr>
          </a:p>
          <a:p>
            <a:r>
              <a:rPr lang="zh-CN" altLang="en-US" sz="2000" dirty="0"/>
              <a:t>时间分析</a:t>
            </a:r>
            <a:endParaRPr lang="en-US" altLang="zh-CN" sz="2000" dirty="0"/>
          </a:p>
          <a:p>
            <a:r>
              <a:rPr lang="zh-CN" altLang="zh-CN" dirty="0">
                <a:solidFill>
                  <a:schemeClr val="bg1">
                    <a:lumMod val="65000"/>
                  </a:schemeClr>
                </a:solidFill>
              </a:rPr>
              <a:t>软件最后的交付时间为本学期期末，距离今天剩余</a:t>
            </a:r>
            <a:r>
              <a:rPr lang="en-US" altLang="zh-CN" dirty="0">
                <a:solidFill>
                  <a:schemeClr val="bg1">
                    <a:lumMod val="65000"/>
                  </a:schemeClr>
                </a:solidFill>
              </a:rPr>
              <a:t>2</a:t>
            </a:r>
            <a:r>
              <a:rPr lang="zh-CN" altLang="zh-CN" dirty="0">
                <a:solidFill>
                  <a:schemeClr val="bg1">
                    <a:lumMod val="65000"/>
                  </a:schemeClr>
                </a:solidFill>
              </a:rPr>
              <a:t>个月。目前为止已完成的工作包括界面原型设计，可行性研究报告等。从项目计划上来看，我们能在学期结束前交付软件。</a:t>
            </a:r>
          </a:p>
        </p:txBody>
      </p:sp>
    </p:spTree>
    <p:extLst>
      <p:ext uri="{BB962C8B-B14F-4D97-AF65-F5344CB8AC3E}">
        <p14:creationId xmlns:p14="http://schemas.microsoft.com/office/powerpoint/2010/main" val="383445410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5400000">
            <a:off x="263288"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等腰三角形 2"/>
          <p:cNvSpPr/>
          <p:nvPr/>
        </p:nvSpPr>
        <p:spPr>
          <a:xfrm rot="5400000">
            <a:off x="437152" y="344509"/>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文本框 3"/>
          <p:cNvSpPr txBox="1"/>
          <p:nvPr/>
        </p:nvSpPr>
        <p:spPr>
          <a:xfrm>
            <a:off x="916890" y="312261"/>
            <a:ext cx="32624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5982DB"/>
                </a:solidFill>
                <a:latin typeface="Arial"/>
                <a:ea typeface="微软雅黑"/>
              </a:rPr>
              <a:t>经济</a:t>
            </a:r>
            <a:r>
              <a:rPr kumimoji="0" lang="zh-CN" altLang="en-US" sz="2400" b="1" i="0" u="none" strike="noStrike" kern="1200" cap="none" spc="0" normalizeH="0" baseline="0" noProof="0" dirty="0">
                <a:ln>
                  <a:noFill/>
                </a:ln>
                <a:solidFill>
                  <a:srgbClr val="5982DB"/>
                </a:solidFill>
                <a:effectLst/>
                <a:uLnTx/>
                <a:uFillTx/>
                <a:latin typeface="Arial"/>
                <a:ea typeface="微软雅黑"/>
                <a:cs typeface="+mn-cs"/>
              </a:rPr>
              <a:t>可行性</a:t>
            </a:r>
          </a:p>
        </p:txBody>
      </p:sp>
      <p:sp>
        <p:nvSpPr>
          <p:cNvPr id="8" name="文本框 7">
            <a:extLst>
              <a:ext uri="{FF2B5EF4-FFF2-40B4-BE49-F238E27FC236}">
                <a16:creationId xmlns:a16="http://schemas.microsoft.com/office/drawing/2014/main" id="{BF77F4D8-2E1F-462F-A9B3-9EAEFC6C00CB}"/>
              </a:ext>
            </a:extLst>
          </p:cNvPr>
          <p:cNvSpPr txBox="1"/>
          <p:nvPr/>
        </p:nvSpPr>
        <p:spPr>
          <a:xfrm>
            <a:off x="743026" y="3572596"/>
            <a:ext cx="10162094" cy="646331"/>
          </a:xfrm>
          <a:prstGeom prst="rect">
            <a:avLst/>
          </a:prstGeom>
          <a:noFill/>
        </p:spPr>
        <p:txBody>
          <a:bodyPr wrap="square" rtlCol="0">
            <a:spAutoFit/>
          </a:bodyPr>
          <a:lstStyle/>
          <a:p>
            <a:r>
              <a:rPr lang="zh-CN" altLang="zh-CN" dirty="0"/>
              <a:t>目前为止，所花的开销只有月费</a:t>
            </a:r>
            <a:r>
              <a:rPr lang="en-US" altLang="zh-CN" dirty="0"/>
              <a:t>60</a:t>
            </a:r>
            <a:r>
              <a:rPr lang="zh-CN" altLang="zh-CN" dirty="0"/>
              <a:t>元的服务器费用，接下来会有维护费用以及人员开支。人员开支的时薪为</a:t>
            </a:r>
            <a:r>
              <a:rPr lang="en-US" altLang="zh-CN" dirty="0"/>
              <a:t>68</a:t>
            </a:r>
            <a:r>
              <a:rPr lang="zh-CN" altLang="zh-CN" dirty="0"/>
              <a:t>元，三人的时薪为</a:t>
            </a:r>
            <a:r>
              <a:rPr lang="en-US" altLang="zh-CN" dirty="0"/>
              <a:t>204</a:t>
            </a:r>
            <a:r>
              <a:rPr lang="zh-CN" altLang="zh-CN" dirty="0"/>
              <a:t>元，预计开发时间为</a:t>
            </a:r>
            <a:r>
              <a:rPr lang="en-US" altLang="zh-CN" dirty="0"/>
              <a:t>30</a:t>
            </a:r>
            <a:r>
              <a:rPr lang="zh-CN" altLang="zh-CN" dirty="0"/>
              <a:t>小时，总开销约为</a:t>
            </a:r>
            <a:r>
              <a:rPr lang="en-US" altLang="zh-CN" dirty="0"/>
              <a:t>6120+240=6360</a:t>
            </a:r>
            <a:r>
              <a:rPr lang="zh-CN" altLang="zh-CN" dirty="0"/>
              <a:t>元。</a:t>
            </a:r>
          </a:p>
        </p:txBody>
      </p:sp>
      <p:graphicFrame>
        <p:nvGraphicFramePr>
          <p:cNvPr id="6" name="表格 5">
            <a:extLst>
              <a:ext uri="{FF2B5EF4-FFF2-40B4-BE49-F238E27FC236}">
                <a16:creationId xmlns:a16="http://schemas.microsoft.com/office/drawing/2014/main" id="{B016C26B-BA45-4D77-844F-C55F82B0A238}"/>
              </a:ext>
            </a:extLst>
          </p:cNvPr>
          <p:cNvGraphicFramePr>
            <a:graphicFrameLocks noGrp="1"/>
          </p:cNvGraphicFramePr>
          <p:nvPr>
            <p:extLst>
              <p:ext uri="{D42A27DB-BD31-4B8C-83A1-F6EECF244321}">
                <p14:modId xmlns:p14="http://schemas.microsoft.com/office/powerpoint/2010/main" val="2615586161"/>
              </p:ext>
            </p:extLst>
          </p:nvPr>
        </p:nvGraphicFramePr>
        <p:xfrm>
          <a:off x="916890" y="1037714"/>
          <a:ext cx="7950181" cy="2271094"/>
        </p:xfrm>
        <a:graphic>
          <a:graphicData uri="http://schemas.openxmlformats.org/drawingml/2006/table">
            <a:tbl>
              <a:tblPr firstRow="1" firstCol="1" bandRow="1">
                <a:tableStyleId>{5C22544A-7EE6-4342-B048-85BDC9FD1C3A}</a:tableStyleId>
              </a:tblPr>
              <a:tblGrid>
                <a:gridCol w="1261282">
                  <a:extLst>
                    <a:ext uri="{9D8B030D-6E8A-4147-A177-3AD203B41FA5}">
                      <a16:colId xmlns:a16="http://schemas.microsoft.com/office/drawing/2014/main" val="154672229"/>
                    </a:ext>
                  </a:extLst>
                </a:gridCol>
                <a:gridCol w="1261282">
                  <a:extLst>
                    <a:ext uri="{9D8B030D-6E8A-4147-A177-3AD203B41FA5}">
                      <a16:colId xmlns:a16="http://schemas.microsoft.com/office/drawing/2014/main" val="2767078484"/>
                    </a:ext>
                  </a:extLst>
                </a:gridCol>
                <a:gridCol w="1186650">
                  <a:extLst>
                    <a:ext uri="{9D8B030D-6E8A-4147-A177-3AD203B41FA5}">
                      <a16:colId xmlns:a16="http://schemas.microsoft.com/office/drawing/2014/main" val="2340707097"/>
                    </a:ext>
                  </a:extLst>
                </a:gridCol>
                <a:gridCol w="1451593">
                  <a:extLst>
                    <a:ext uri="{9D8B030D-6E8A-4147-A177-3AD203B41FA5}">
                      <a16:colId xmlns:a16="http://schemas.microsoft.com/office/drawing/2014/main" val="869801588"/>
                    </a:ext>
                  </a:extLst>
                </a:gridCol>
                <a:gridCol w="1261282">
                  <a:extLst>
                    <a:ext uri="{9D8B030D-6E8A-4147-A177-3AD203B41FA5}">
                      <a16:colId xmlns:a16="http://schemas.microsoft.com/office/drawing/2014/main" val="3898068449"/>
                    </a:ext>
                  </a:extLst>
                </a:gridCol>
                <a:gridCol w="1528092">
                  <a:extLst>
                    <a:ext uri="{9D8B030D-6E8A-4147-A177-3AD203B41FA5}">
                      <a16:colId xmlns:a16="http://schemas.microsoft.com/office/drawing/2014/main" val="792597802"/>
                    </a:ext>
                  </a:extLst>
                </a:gridCol>
              </a:tblGrid>
              <a:tr h="1514063">
                <a:tc>
                  <a:txBody>
                    <a:bodyPr/>
                    <a:lstStyle/>
                    <a:p>
                      <a:pPr algn="just">
                        <a:spcAft>
                          <a:spcPts val="0"/>
                        </a:spcAft>
                        <a:tabLst>
                          <a:tab pos="3130550" algn="l"/>
                        </a:tabLst>
                      </a:pPr>
                      <a:r>
                        <a:rPr lang="zh-CN" sz="1400" kern="100">
                          <a:effectLst/>
                        </a:rPr>
                        <a:t>产品原型及</a:t>
                      </a:r>
                      <a:r>
                        <a:rPr lang="en-US" sz="1400" kern="100">
                          <a:effectLst/>
                        </a:rPr>
                        <a:t>UI</a:t>
                      </a:r>
                      <a:r>
                        <a:rPr lang="zh-CN" sz="1400" kern="100">
                          <a:effectLst/>
                        </a:rPr>
                        <a:t>设计</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tabLst>
                          <a:tab pos="3130550" algn="l"/>
                        </a:tabLst>
                      </a:pPr>
                      <a:r>
                        <a:rPr lang="zh-CN" sz="1400" kern="100">
                          <a:effectLst/>
                        </a:rPr>
                        <a:t>程序源码</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tabLst>
                          <a:tab pos="3130550" algn="l"/>
                        </a:tabLst>
                      </a:pPr>
                      <a:r>
                        <a:rPr lang="zh-CN" sz="1400" kern="100">
                          <a:effectLst/>
                        </a:rPr>
                        <a:t>认证费用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tabLst>
                          <a:tab pos="3130550" algn="l"/>
                        </a:tabLst>
                      </a:pPr>
                      <a:r>
                        <a:rPr lang="zh-CN" sz="1400" kern="100" dirty="0">
                          <a:effectLst/>
                        </a:rPr>
                        <a:t>服务器费用</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tabLst>
                          <a:tab pos="3130550" algn="l"/>
                        </a:tabLst>
                      </a:pPr>
                      <a:r>
                        <a:rPr lang="zh-CN" sz="1400" kern="100">
                          <a:effectLst/>
                        </a:rPr>
                        <a:t>维护费用</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tabLst>
                          <a:tab pos="3130550" algn="l"/>
                        </a:tabLst>
                      </a:pPr>
                      <a:r>
                        <a:rPr lang="zh-CN" sz="1400" kern="100">
                          <a:effectLst/>
                        </a:rPr>
                        <a:t>总计</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95127538"/>
                  </a:ext>
                </a:extLst>
              </a:tr>
              <a:tr h="757031">
                <a:tc>
                  <a:txBody>
                    <a:bodyPr/>
                    <a:lstStyle/>
                    <a:p>
                      <a:pPr algn="just">
                        <a:spcAft>
                          <a:spcPts val="0"/>
                        </a:spcAft>
                        <a:tabLst>
                          <a:tab pos="3130550" algn="l"/>
                        </a:tabLst>
                      </a:pPr>
                      <a:r>
                        <a:rPr lang="en-US" sz="1400" kern="100">
                          <a:effectLst/>
                        </a:rPr>
                        <a:t>0</a:t>
                      </a:r>
                      <a:r>
                        <a:rPr lang="zh-CN" sz="1400" kern="100">
                          <a:effectLst/>
                        </a:rPr>
                        <a:t>元</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tabLst>
                          <a:tab pos="3130550" algn="l"/>
                        </a:tabLst>
                      </a:pPr>
                      <a:r>
                        <a:rPr lang="en-US" sz="1400" kern="100">
                          <a:effectLst/>
                        </a:rPr>
                        <a:t>0</a:t>
                      </a:r>
                      <a:r>
                        <a:rPr lang="zh-CN" sz="1400" kern="100">
                          <a:effectLst/>
                        </a:rPr>
                        <a:t>元</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tabLst>
                          <a:tab pos="3130550" algn="l"/>
                        </a:tabLst>
                      </a:pPr>
                      <a:r>
                        <a:rPr lang="en-US" sz="1400" kern="100">
                          <a:effectLst/>
                        </a:rPr>
                        <a:t>0r</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tabLst>
                          <a:tab pos="3130550" algn="l"/>
                        </a:tabLst>
                      </a:pPr>
                      <a:r>
                        <a:rPr lang="en-US" sz="1400" kern="100">
                          <a:effectLst/>
                        </a:rPr>
                        <a:t>60r/mon</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tabLst>
                          <a:tab pos="3130550" algn="l"/>
                        </a:tabLst>
                      </a:pPr>
                      <a:r>
                        <a:rPr lang="en-US" sz="1400" kern="100">
                          <a:effectLst/>
                        </a:rPr>
                        <a:t>0</a:t>
                      </a:r>
                      <a:r>
                        <a:rPr lang="zh-CN" sz="1400" kern="100">
                          <a:effectLst/>
                        </a:rPr>
                        <a:t>元</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tabLst>
                          <a:tab pos="3130550" algn="l"/>
                        </a:tabLst>
                      </a:pPr>
                      <a:r>
                        <a:rPr lang="en-US" sz="1400" kern="100" dirty="0">
                          <a:effectLst/>
                        </a:rPr>
                        <a:t>240</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48519021"/>
                  </a:ext>
                </a:extLst>
              </a:tr>
            </a:tbl>
          </a:graphicData>
        </a:graphic>
      </p:graphicFrame>
      <p:sp>
        <p:nvSpPr>
          <p:cNvPr id="9" name="等腰三角形 8">
            <a:extLst>
              <a:ext uri="{FF2B5EF4-FFF2-40B4-BE49-F238E27FC236}">
                <a16:creationId xmlns:a16="http://schemas.microsoft.com/office/drawing/2014/main" id="{B1CCF111-9EFB-4BDE-B2D9-A678A46E2824}"/>
              </a:ext>
            </a:extLst>
          </p:cNvPr>
          <p:cNvSpPr/>
          <p:nvPr/>
        </p:nvSpPr>
        <p:spPr>
          <a:xfrm rot="5400000">
            <a:off x="263288" y="4490050"/>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0" name="等腰三角形 9">
            <a:extLst>
              <a:ext uri="{FF2B5EF4-FFF2-40B4-BE49-F238E27FC236}">
                <a16:creationId xmlns:a16="http://schemas.microsoft.com/office/drawing/2014/main" id="{983FC066-69B6-47BD-A009-4A97E1CBDCF0}"/>
              </a:ext>
            </a:extLst>
          </p:cNvPr>
          <p:cNvSpPr/>
          <p:nvPr/>
        </p:nvSpPr>
        <p:spPr>
          <a:xfrm rot="5400000">
            <a:off x="437152" y="4490050"/>
            <a:ext cx="482958" cy="476518"/>
          </a:xfrm>
          <a:prstGeom prst="triangle">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301BDDB5-8588-41A1-B55D-83C58D21D906}"/>
              </a:ext>
            </a:extLst>
          </p:cNvPr>
          <p:cNvSpPr txBox="1"/>
          <p:nvPr/>
        </p:nvSpPr>
        <p:spPr>
          <a:xfrm>
            <a:off x="916890" y="4508123"/>
            <a:ext cx="32624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5982DB"/>
                </a:solidFill>
                <a:latin typeface="Arial"/>
                <a:ea typeface="微软雅黑"/>
              </a:rPr>
              <a:t>评价尺度</a:t>
            </a:r>
            <a:endParaRPr kumimoji="0" lang="zh-CN" altLang="en-US" sz="2400" b="1" i="0" u="none" strike="noStrike" kern="1200" cap="none" spc="0" normalizeH="0" baseline="0" noProof="0" dirty="0">
              <a:ln>
                <a:noFill/>
              </a:ln>
              <a:solidFill>
                <a:srgbClr val="5982DB"/>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C7AA195B-2179-422F-A989-3D65E6AF59BF}"/>
              </a:ext>
            </a:extLst>
          </p:cNvPr>
          <p:cNvSpPr txBox="1"/>
          <p:nvPr/>
        </p:nvSpPr>
        <p:spPr>
          <a:xfrm>
            <a:off x="916890" y="5354425"/>
            <a:ext cx="7303283" cy="923330"/>
          </a:xfrm>
          <a:prstGeom prst="rect">
            <a:avLst/>
          </a:prstGeom>
          <a:noFill/>
        </p:spPr>
        <p:txBody>
          <a:bodyPr wrap="square" rtlCol="0">
            <a:spAutoFit/>
          </a:bodyPr>
          <a:lstStyle/>
          <a:p>
            <a:r>
              <a:rPr lang="zh-CN" altLang="zh-CN" dirty="0"/>
              <a:t>阶段性的评审表</a:t>
            </a:r>
          </a:p>
          <a:p>
            <a:r>
              <a:rPr lang="zh-CN" altLang="zh-CN" dirty="0"/>
              <a:t>小组评审</a:t>
            </a:r>
          </a:p>
          <a:p>
            <a:r>
              <a:rPr lang="zh-CN" altLang="en-US" dirty="0"/>
              <a:t>最终评审</a:t>
            </a:r>
            <a:endParaRPr lang="zh-CN" altLang="zh-CN" dirty="0"/>
          </a:p>
        </p:txBody>
      </p:sp>
    </p:spTree>
    <p:extLst>
      <p:ext uri="{BB962C8B-B14F-4D97-AF65-F5344CB8AC3E}">
        <p14:creationId xmlns:p14="http://schemas.microsoft.com/office/powerpoint/2010/main" val="1644413387"/>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紫罗兰色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TotalTime>
  <Words>2183</Words>
  <Application>Microsoft Office PowerPoint</Application>
  <PresentationFormat>宽屏</PresentationFormat>
  <Paragraphs>251</Paragraphs>
  <Slides>30</Slides>
  <Notes>30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等线</vt:lpstr>
      <vt:lpstr>方正兰亭细黑_GBK</vt:lpstr>
      <vt:lpstr>仿宋</vt:lpstr>
      <vt:lpstr>楷体</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工作汇报总结类</dc:title>
  <dc:subject>RP</dc:subject>
  <cp:keywords>RP</cp:keywords>
  <dc:description>RP</dc:description>
  <cp:lastModifiedBy>hanyue qiao</cp:lastModifiedBy>
  <cp:revision>85</cp:revision>
  <dcterms:created xsi:type="dcterms:W3CDTF">2017-04-07T02:46:50Z</dcterms:created>
  <dcterms:modified xsi:type="dcterms:W3CDTF">2019-04-06T16:02:28Z</dcterms:modified>
  <cp:category>RP</cp:category>
  <cp:contentStatus>RP</cp:contentStatus>
</cp:coreProperties>
</file>